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27"/>
  </p:notesMasterIdLst>
  <p:sldIdLst>
    <p:sldId id="508" r:id="rId3"/>
    <p:sldId id="524" r:id="rId4"/>
    <p:sldId id="321" r:id="rId5"/>
    <p:sldId id="301" r:id="rId6"/>
    <p:sldId id="322" r:id="rId7"/>
    <p:sldId id="324" r:id="rId8"/>
    <p:sldId id="325" r:id="rId9"/>
    <p:sldId id="326" r:id="rId10"/>
    <p:sldId id="328" r:id="rId11"/>
    <p:sldId id="319" r:id="rId12"/>
    <p:sldId id="525" r:id="rId13"/>
    <p:sldId id="330" r:id="rId14"/>
    <p:sldId id="327" r:id="rId15"/>
    <p:sldId id="313" r:id="rId16"/>
    <p:sldId id="331" r:id="rId17"/>
    <p:sldId id="333" r:id="rId18"/>
    <p:sldId id="334" r:id="rId19"/>
    <p:sldId id="335" r:id="rId20"/>
    <p:sldId id="336" r:id="rId21"/>
    <p:sldId id="527" r:id="rId22"/>
    <p:sldId id="329" r:id="rId23"/>
    <p:sldId id="526" r:id="rId24"/>
    <p:sldId id="501" r:id="rId25"/>
    <p:sldId id="528" r:id="rId26"/>
  </p:sldIdLst>
  <p:sldSz cx="9144000" cy="5143500" type="screen16x9"/>
  <p:notesSz cx="6858000" cy="9144000"/>
  <p:embeddedFontLst>
    <p:embeddedFont>
      <p:font typeface="楷体_GB2312" panose="02010600030101010101" charset="-122"/>
      <p:regular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黑体" panose="02010609060101010101" pitchFamily="49" charset="-122"/>
      <p:regular r:id="rId33"/>
    </p:embeddedFont>
    <p:embeddedFont>
      <p:font typeface="楷体" panose="02010609060101010101" pitchFamily="49" charset="-122"/>
      <p:regular r:id="rId34"/>
    </p:embeddedFont>
    <p:embeddedFont>
      <p:font typeface="幼圆" panose="02010509060101010101" pitchFamily="49" charset="-122"/>
      <p:regular r:id="rId35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1">
          <p15:clr>
            <a:srgbClr val="A4A3A4"/>
          </p15:clr>
        </p15:guide>
        <p15:guide id="2" orient="horz" pos="1584">
          <p15:clr>
            <a:srgbClr val="A4A3A4"/>
          </p15:clr>
        </p15:guide>
        <p15:guide id="3" pos="3840">
          <p15:clr>
            <a:srgbClr val="A4A3A4"/>
          </p15:clr>
        </p15:guide>
        <p15:guide id="4" pos="289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FFFF"/>
    <a:srgbClr val="CC6600"/>
    <a:srgbClr val="0000FF"/>
    <a:srgbClr val="FF0000"/>
    <a:srgbClr val="FF9933"/>
    <a:srgbClr val="AFF22A"/>
    <a:srgbClr val="CC9900"/>
    <a:srgbClr val="FF66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3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44" y="84"/>
      </p:cViewPr>
      <p:guideLst>
        <p:guide orient="horz" pos="2181"/>
        <p:guide orient="horz" pos="1584"/>
        <p:guide pos="3840"/>
        <p:guide pos="289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font" Target="fonts/font7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6.fntdata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5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1.fntdata"/><Relationship Id="rId36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4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4700670-3CDC-4466-9C50-888DB8B1DC8E}" type="slidenum">
              <a:rPr lang="en-US" altLang="zh-CN"/>
              <a:t>4</a:t>
            </a:fld>
            <a:endParaRPr lang="en-US" altLang="zh-CN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BCEBAB6-E002-4B57-8B52-ED246739C7E7}" type="slidenum">
              <a:rPr lang="en-US" altLang="zh-CN"/>
              <a:t>10</a:t>
            </a:fld>
            <a:endParaRPr lang="en-US" altLang="zh-CN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754063"/>
            <a:ext cx="5854700" cy="3294062"/>
          </a:xfrm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B61D9DD-AAC4-43AC-AD54-F7D4A0F6D678}" type="slidenum">
              <a:rPr lang="zh-CN" altLang="en-US"/>
              <a:t>17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169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642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876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852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.xm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露在外面的面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86DBABDA-5F54-435B-B378-88DCBDA4B4E7}"/>
              </a:ext>
            </a:extLst>
          </p:cNvPr>
          <p:cNvGrpSpPr/>
          <p:nvPr userDrawn="1"/>
        </p:nvGrpSpPr>
        <p:grpSpPr>
          <a:xfrm>
            <a:off x="8003462" y="4735239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BAE0073D-0BD5-4550-8286-623AC76F585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0842955D-A1D9-42EB-AF2A-3F00E37F70C4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72" r:id="rId3"/>
    <p:sldLayoutId id="2147483675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31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4.emf"/><Relationship Id="rId7" Type="http://schemas.openxmlformats.org/officeDocument/2006/relationships/slide" Target="slide2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1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1" name="矩形 20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4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5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单圆角矩形 25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单圆角矩形 26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单圆角矩形 27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单圆角矩形 29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848731" y="1435155"/>
            <a:ext cx="5236049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露在外面的面</a:t>
            </a:r>
          </a:p>
        </p:txBody>
      </p:sp>
      <p:pic>
        <p:nvPicPr>
          <p:cNvPr id="32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圆角矩形 32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4" name="圆角矩形 33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35" name="圆角矩形 34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37" name="圆角矩形 36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38" name="矩形 37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长方体（一）</a:t>
            </a:r>
          </a:p>
        </p:txBody>
      </p:sp>
      <p:sp>
        <p:nvSpPr>
          <p:cNvPr id="39" name="圆角矩形 38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40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1" name="组合 40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3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2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Text Box 3"/>
          <p:cNvSpPr txBox="1">
            <a:spLocks noChangeArrowheads="1"/>
          </p:cNvSpPr>
          <p:nvPr/>
        </p:nvSpPr>
        <p:spPr bwMode="auto">
          <a:xfrm>
            <a:off x="1691680" y="555526"/>
            <a:ext cx="448270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kumimoji="1"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1"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个小正方体   </a:t>
            </a:r>
            <a:r>
              <a:rPr kumimoji="1"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3+2=5</a:t>
            </a:r>
          </a:p>
          <a:p>
            <a:pPr eaLnBrk="1" hangingPunct="1"/>
            <a:endParaRPr kumimoji="1"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1796" name="Text Box 4"/>
          <p:cNvSpPr txBox="1">
            <a:spLocks noChangeArrowheads="1"/>
          </p:cNvSpPr>
          <p:nvPr/>
        </p:nvSpPr>
        <p:spPr bwMode="auto">
          <a:xfrm>
            <a:off x="1691680" y="1203226"/>
            <a:ext cx="504056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kumimoji="1"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kumimoji="1"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个小正方体   </a:t>
            </a:r>
            <a:r>
              <a:rPr kumimoji="1"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3×2+2=8</a:t>
            </a:r>
          </a:p>
          <a:p>
            <a:pPr eaLnBrk="1" hangingPunct="1"/>
            <a:endParaRPr kumimoji="1"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1797" name="Text Box 5"/>
          <p:cNvSpPr txBox="1">
            <a:spLocks noChangeArrowheads="1"/>
          </p:cNvSpPr>
          <p:nvPr/>
        </p:nvSpPr>
        <p:spPr bwMode="auto">
          <a:xfrm>
            <a:off x="1691680" y="1797348"/>
            <a:ext cx="504055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kumimoji="1"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个小正方体   </a:t>
            </a:r>
            <a:r>
              <a:rPr kumimoji="1"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3×3+2=11</a:t>
            </a:r>
          </a:p>
        </p:txBody>
      </p:sp>
      <p:sp>
        <p:nvSpPr>
          <p:cNvPr id="161798" name="Text Box 6"/>
          <p:cNvSpPr txBox="1">
            <a:spLocks noChangeArrowheads="1"/>
          </p:cNvSpPr>
          <p:nvPr/>
        </p:nvSpPr>
        <p:spPr bwMode="auto">
          <a:xfrm>
            <a:off x="1691680" y="2391470"/>
            <a:ext cx="532859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kumimoji="1"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个小正方体   </a:t>
            </a:r>
            <a:r>
              <a:rPr kumimoji="1"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3×6+2=20</a:t>
            </a:r>
          </a:p>
        </p:txBody>
      </p:sp>
      <p:sp>
        <p:nvSpPr>
          <p:cNvPr id="161799" name="Text Box 7"/>
          <p:cNvSpPr txBox="1">
            <a:spLocks noChangeArrowheads="1"/>
          </p:cNvSpPr>
          <p:nvPr/>
        </p:nvSpPr>
        <p:spPr bwMode="auto">
          <a:xfrm>
            <a:off x="1961952" y="2823667"/>
            <a:ext cx="47702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              …</a:t>
            </a:r>
          </a:p>
        </p:txBody>
      </p:sp>
      <p:sp>
        <p:nvSpPr>
          <p:cNvPr id="161800" name="Text Box 8"/>
          <p:cNvSpPr txBox="1">
            <a:spLocks noChangeArrowheads="1"/>
          </p:cNvSpPr>
          <p:nvPr/>
        </p:nvSpPr>
        <p:spPr bwMode="auto">
          <a:xfrm>
            <a:off x="1745259" y="3309442"/>
            <a:ext cx="520300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n</a:t>
            </a:r>
            <a:r>
              <a:rPr kumimoji="1"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个小正方体   </a:t>
            </a:r>
            <a:r>
              <a:rPr kumimoji="1"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3n+2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1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1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1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1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5" grpId="0"/>
      <p:bldP spid="161796" grpId="0"/>
      <p:bldP spid="161797" grpId="0"/>
      <p:bldP spid="161798" grpId="0"/>
      <p:bldP spid="161799" grpId="0"/>
      <p:bldP spid="1618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平行四边形 3"/>
          <p:cNvSpPr>
            <a:spLocks noChangeArrowheads="1"/>
          </p:cNvSpPr>
          <p:nvPr/>
        </p:nvSpPr>
        <p:spPr bwMode="auto">
          <a:xfrm>
            <a:off x="2114550" y="2114550"/>
            <a:ext cx="4743450" cy="1543050"/>
          </a:xfrm>
          <a:prstGeom prst="parallelogram">
            <a:avLst>
              <a:gd name="adj" fmla="val 76581"/>
            </a:avLst>
          </a:prstGeom>
          <a:solidFill>
            <a:srgbClr val="C7E4E7"/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5" name="立方体 4"/>
          <p:cNvSpPr>
            <a:spLocks noChangeArrowheads="1"/>
          </p:cNvSpPr>
          <p:nvPr/>
        </p:nvSpPr>
        <p:spPr bwMode="auto">
          <a:xfrm>
            <a:off x="4229100" y="2628900"/>
            <a:ext cx="571500" cy="571500"/>
          </a:xfrm>
          <a:prstGeom prst="cube">
            <a:avLst>
              <a:gd name="adj" fmla="val 25000"/>
            </a:avLst>
          </a:prstGeom>
          <a:solidFill>
            <a:srgbClr val="FFFF66">
              <a:alpha val="41176"/>
            </a:srgbClr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6" name="立方体 5"/>
          <p:cNvSpPr>
            <a:spLocks noChangeArrowheads="1"/>
          </p:cNvSpPr>
          <p:nvPr/>
        </p:nvSpPr>
        <p:spPr bwMode="auto">
          <a:xfrm>
            <a:off x="4229100" y="1303735"/>
            <a:ext cx="571500" cy="571500"/>
          </a:xfrm>
          <a:prstGeom prst="cube">
            <a:avLst>
              <a:gd name="adj" fmla="val 25000"/>
            </a:avLst>
          </a:prstGeom>
          <a:solidFill>
            <a:srgbClr val="FFFF66">
              <a:alpha val="41176"/>
            </a:srgbClr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pic>
        <p:nvPicPr>
          <p:cNvPr id="7" name="图片 6" descr="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89"/>
          <a:stretch>
            <a:fillRect/>
          </a:stretch>
        </p:blipFill>
        <p:spPr bwMode="auto">
          <a:xfrm>
            <a:off x="4597003" y="2214563"/>
            <a:ext cx="213122" cy="579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15"/>
          <a:stretch>
            <a:fillRect/>
          </a:stretch>
        </p:blipFill>
        <p:spPr bwMode="auto">
          <a:xfrm>
            <a:off x="4207669" y="2209800"/>
            <a:ext cx="17978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 descr="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00" r="25375"/>
          <a:stretch>
            <a:fillRect/>
          </a:stretch>
        </p:blipFill>
        <p:spPr bwMode="auto">
          <a:xfrm>
            <a:off x="4229101" y="2353866"/>
            <a:ext cx="432197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 descr="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00" r="25375"/>
          <a:stretch>
            <a:fillRect/>
          </a:stretch>
        </p:blipFill>
        <p:spPr bwMode="auto">
          <a:xfrm>
            <a:off x="4364831" y="2207419"/>
            <a:ext cx="433388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 descr="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89"/>
          <a:stretch>
            <a:fillRect/>
          </a:stretch>
        </p:blipFill>
        <p:spPr bwMode="auto">
          <a:xfrm>
            <a:off x="4591051" y="1787129"/>
            <a:ext cx="21312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 descr="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15"/>
          <a:stretch>
            <a:fillRect/>
          </a:stretch>
        </p:blipFill>
        <p:spPr bwMode="auto">
          <a:xfrm>
            <a:off x="4201716" y="1782366"/>
            <a:ext cx="1809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 descr="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00" r="25375"/>
          <a:stretch>
            <a:fillRect/>
          </a:stretch>
        </p:blipFill>
        <p:spPr bwMode="auto">
          <a:xfrm>
            <a:off x="4233862" y="1926431"/>
            <a:ext cx="433388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 descr="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00" r="25375"/>
          <a:stretch>
            <a:fillRect/>
          </a:stretch>
        </p:blipFill>
        <p:spPr bwMode="auto">
          <a:xfrm>
            <a:off x="4369594" y="1779985"/>
            <a:ext cx="433388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立方体 16"/>
          <p:cNvSpPr>
            <a:spLocks noChangeArrowheads="1"/>
          </p:cNvSpPr>
          <p:nvPr/>
        </p:nvSpPr>
        <p:spPr bwMode="auto">
          <a:xfrm>
            <a:off x="4224338" y="878681"/>
            <a:ext cx="571500" cy="571500"/>
          </a:xfrm>
          <a:prstGeom prst="cube">
            <a:avLst>
              <a:gd name="adj" fmla="val 25000"/>
            </a:avLst>
          </a:prstGeom>
          <a:solidFill>
            <a:srgbClr val="FFFF66">
              <a:alpha val="41176"/>
            </a:srgbClr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18" name="立方体 17"/>
          <p:cNvSpPr>
            <a:spLocks noChangeArrowheads="1"/>
          </p:cNvSpPr>
          <p:nvPr/>
        </p:nvSpPr>
        <p:spPr bwMode="auto">
          <a:xfrm>
            <a:off x="4229100" y="446485"/>
            <a:ext cx="571500" cy="571500"/>
          </a:xfrm>
          <a:prstGeom prst="cube">
            <a:avLst>
              <a:gd name="adj" fmla="val 25000"/>
            </a:avLst>
          </a:prstGeom>
          <a:solidFill>
            <a:srgbClr val="FFFF66">
              <a:alpha val="41176"/>
            </a:srgbClr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961335" y="2487216"/>
            <a:ext cx="104963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多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</a:p>
        </p:txBody>
      </p:sp>
      <p:sp>
        <p:nvSpPr>
          <p:cNvPr id="21" name="下弧形箭头 20"/>
          <p:cNvSpPr>
            <a:spLocks noChangeArrowheads="1"/>
          </p:cNvSpPr>
          <p:nvPr/>
        </p:nvSpPr>
        <p:spPr bwMode="auto">
          <a:xfrm rot="16200000">
            <a:off x="4775002" y="2562821"/>
            <a:ext cx="269081" cy="134540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92D050"/>
          </a:solidFill>
          <a:ln w="1905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936330" y="2055019"/>
            <a:ext cx="10496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多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</a:p>
        </p:txBody>
      </p:sp>
      <p:sp>
        <p:nvSpPr>
          <p:cNvPr id="23" name="下弧形箭头 22"/>
          <p:cNvSpPr>
            <a:spLocks noChangeArrowheads="1"/>
          </p:cNvSpPr>
          <p:nvPr/>
        </p:nvSpPr>
        <p:spPr bwMode="auto">
          <a:xfrm rot="16200000">
            <a:off x="4762501" y="2152651"/>
            <a:ext cx="270272" cy="134540"/>
          </a:xfrm>
          <a:prstGeom prst="curvedUpArrow">
            <a:avLst>
              <a:gd name="adj1" fmla="val 25111"/>
              <a:gd name="adj2" fmla="val 50221"/>
              <a:gd name="adj3" fmla="val 25000"/>
            </a:avLst>
          </a:prstGeom>
          <a:solidFill>
            <a:srgbClr val="92D050"/>
          </a:solidFill>
          <a:ln w="1905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962524" y="1585913"/>
            <a:ext cx="10496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多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</a:p>
        </p:txBody>
      </p:sp>
      <p:sp>
        <p:nvSpPr>
          <p:cNvPr id="25" name="下弧形箭头 24"/>
          <p:cNvSpPr>
            <a:spLocks noChangeArrowheads="1"/>
          </p:cNvSpPr>
          <p:nvPr/>
        </p:nvSpPr>
        <p:spPr bwMode="auto">
          <a:xfrm rot="16200000">
            <a:off x="4777978" y="1683544"/>
            <a:ext cx="270272" cy="134541"/>
          </a:xfrm>
          <a:prstGeom prst="curvedUpArrow">
            <a:avLst>
              <a:gd name="adj1" fmla="val 25111"/>
              <a:gd name="adj2" fmla="val 50221"/>
              <a:gd name="adj3" fmla="val 25000"/>
            </a:avLst>
          </a:prstGeom>
          <a:solidFill>
            <a:srgbClr val="92D050"/>
          </a:solidFill>
          <a:ln w="1905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08092E-6 L 3.33333E-6 0.1759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9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8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08092E-6 L 3.33333E-6 0.17596 " pathEditMode="relative" rAng="0" ptsTypes="AA">
                                      <p:cBhvr>
                                        <p:cTn id="10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9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000"/>
                            </p:stCondLst>
                            <p:childTnLst>
                              <p:par>
                                <p:cTn id="12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4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5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00"/>
                            </p:stCondLst>
                            <p:childTnLst>
                              <p:par>
                                <p:cTn id="1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000"/>
                            </p:stCondLst>
                            <p:childTnLst>
                              <p:par>
                                <p:cTn id="131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3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4000"/>
                            </p:stCondLst>
                            <p:childTnLst>
                              <p:par>
                                <p:cTn id="1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08092E-6 L 3.33333E-6 0.17596 " pathEditMode="relative" rAng="0" ptsTypes="AA">
                                      <p:cBhvr>
                                        <p:cTn id="1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17" grpId="0" animBg="1"/>
      <p:bldP spid="17" grpId="1" animBg="1"/>
      <p:bldP spid="18" grpId="0" animBg="1"/>
      <p:bldP spid="18" grpId="1" animBg="1"/>
      <p:bldP spid="20" grpId="0"/>
      <p:bldP spid="21" grpId="0" animBg="1"/>
      <p:bldP spid="22" grpId="0"/>
      <p:bldP spid="23" grpId="0" animBg="1"/>
      <p:bldP spid="24" grpId="0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平行四边形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371600" y="2514600"/>
            <a:ext cx="3338513" cy="1085850"/>
          </a:xfrm>
          <a:prstGeom prst="parallelogram">
            <a:avLst>
              <a:gd name="adj" fmla="val 76594"/>
            </a:avLst>
          </a:prstGeom>
          <a:solidFill>
            <a:srgbClr val="C7E4E7"/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20483" name="平行四边形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4286250" y="2514600"/>
            <a:ext cx="3338513" cy="1085850"/>
          </a:xfrm>
          <a:prstGeom prst="parallelogram">
            <a:avLst>
              <a:gd name="adj" fmla="val 76594"/>
            </a:avLst>
          </a:prstGeom>
          <a:solidFill>
            <a:srgbClr val="C7E4E7"/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20484" name="立方体 5"/>
          <p:cNvSpPr>
            <a:spLocks noChangeArrowheads="1"/>
          </p:cNvSpPr>
          <p:nvPr/>
        </p:nvSpPr>
        <p:spPr bwMode="auto">
          <a:xfrm>
            <a:off x="2493169" y="2821781"/>
            <a:ext cx="571500" cy="571500"/>
          </a:xfrm>
          <a:prstGeom prst="cube">
            <a:avLst>
              <a:gd name="adj" fmla="val 25000"/>
            </a:avLst>
          </a:prstGeom>
          <a:solidFill>
            <a:srgbClr val="FFFF66">
              <a:alpha val="41176"/>
            </a:srgbClr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20485" name="立方体 6"/>
          <p:cNvSpPr>
            <a:spLocks noChangeArrowheads="1"/>
          </p:cNvSpPr>
          <p:nvPr/>
        </p:nvSpPr>
        <p:spPr bwMode="auto">
          <a:xfrm>
            <a:off x="2639616" y="2683669"/>
            <a:ext cx="571500" cy="571500"/>
          </a:xfrm>
          <a:prstGeom prst="cube">
            <a:avLst>
              <a:gd name="adj" fmla="val 25000"/>
            </a:avLst>
          </a:prstGeom>
          <a:solidFill>
            <a:srgbClr val="FFFF66">
              <a:alpha val="41176"/>
            </a:srgbClr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20486" name="立方体 7"/>
          <p:cNvSpPr>
            <a:spLocks noChangeArrowheads="1"/>
          </p:cNvSpPr>
          <p:nvPr/>
        </p:nvSpPr>
        <p:spPr bwMode="auto">
          <a:xfrm>
            <a:off x="2778919" y="2536031"/>
            <a:ext cx="571500" cy="571500"/>
          </a:xfrm>
          <a:prstGeom prst="cube">
            <a:avLst>
              <a:gd name="adj" fmla="val 25000"/>
            </a:avLst>
          </a:prstGeom>
          <a:solidFill>
            <a:srgbClr val="FFFF66">
              <a:alpha val="41176"/>
            </a:srgbClr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20487" name="立方体 8"/>
          <p:cNvSpPr>
            <a:spLocks noChangeArrowheads="1"/>
          </p:cNvSpPr>
          <p:nvPr/>
        </p:nvSpPr>
        <p:spPr bwMode="auto">
          <a:xfrm>
            <a:off x="2925366" y="2389585"/>
            <a:ext cx="571500" cy="571500"/>
          </a:xfrm>
          <a:prstGeom prst="cube">
            <a:avLst>
              <a:gd name="adj" fmla="val 25000"/>
            </a:avLst>
          </a:prstGeom>
          <a:solidFill>
            <a:srgbClr val="FFFF66">
              <a:alpha val="41176"/>
            </a:srgbClr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20488" name="立方体 9"/>
          <p:cNvSpPr>
            <a:spLocks noChangeArrowheads="1"/>
          </p:cNvSpPr>
          <p:nvPr/>
        </p:nvSpPr>
        <p:spPr bwMode="auto">
          <a:xfrm>
            <a:off x="5647135" y="2607469"/>
            <a:ext cx="571500" cy="571500"/>
          </a:xfrm>
          <a:prstGeom prst="cube">
            <a:avLst>
              <a:gd name="adj" fmla="val 25000"/>
            </a:avLst>
          </a:prstGeom>
          <a:solidFill>
            <a:srgbClr val="FFFF66">
              <a:alpha val="41176"/>
            </a:srgbClr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20489" name="立方体 11"/>
          <p:cNvSpPr>
            <a:spLocks noChangeArrowheads="1"/>
          </p:cNvSpPr>
          <p:nvPr/>
        </p:nvSpPr>
        <p:spPr bwMode="auto">
          <a:xfrm>
            <a:off x="5647135" y="2182416"/>
            <a:ext cx="571500" cy="571500"/>
          </a:xfrm>
          <a:prstGeom prst="cube">
            <a:avLst>
              <a:gd name="adj" fmla="val 25000"/>
            </a:avLst>
          </a:prstGeom>
          <a:solidFill>
            <a:srgbClr val="FFFF66">
              <a:alpha val="41176"/>
            </a:srgbClr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20490" name="立方体 14"/>
          <p:cNvSpPr>
            <a:spLocks noChangeArrowheads="1"/>
          </p:cNvSpPr>
          <p:nvPr/>
        </p:nvSpPr>
        <p:spPr bwMode="auto">
          <a:xfrm>
            <a:off x="5641181" y="1750219"/>
            <a:ext cx="571500" cy="571500"/>
          </a:xfrm>
          <a:prstGeom prst="cube">
            <a:avLst>
              <a:gd name="adj" fmla="val 25000"/>
            </a:avLst>
          </a:prstGeom>
          <a:solidFill>
            <a:srgbClr val="FFFF66">
              <a:alpha val="41176"/>
            </a:srgbClr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20491" name="立方体 15"/>
          <p:cNvSpPr>
            <a:spLocks noChangeArrowheads="1"/>
          </p:cNvSpPr>
          <p:nvPr/>
        </p:nvSpPr>
        <p:spPr bwMode="auto">
          <a:xfrm>
            <a:off x="5641181" y="1325166"/>
            <a:ext cx="571500" cy="571500"/>
          </a:xfrm>
          <a:prstGeom prst="cube">
            <a:avLst>
              <a:gd name="adj" fmla="val 25000"/>
            </a:avLst>
          </a:prstGeom>
          <a:solidFill>
            <a:srgbClr val="FFFF66">
              <a:alpha val="41176"/>
            </a:srgbClr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639616" y="2821782"/>
            <a:ext cx="432197" cy="432197"/>
          </a:xfrm>
          <a:prstGeom prst="rect">
            <a:avLst/>
          </a:prstGeom>
          <a:solidFill>
            <a:srgbClr val="7030A0"/>
          </a:solidFill>
          <a:ln w="3175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775347" y="2675335"/>
            <a:ext cx="432197" cy="432197"/>
          </a:xfrm>
          <a:prstGeom prst="rect">
            <a:avLst/>
          </a:prstGeom>
          <a:solidFill>
            <a:srgbClr val="7030A0"/>
          </a:solidFill>
          <a:ln w="3175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928938" y="2539603"/>
            <a:ext cx="432197" cy="432197"/>
          </a:xfrm>
          <a:prstGeom prst="rect">
            <a:avLst/>
          </a:prstGeom>
          <a:solidFill>
            <a:srgbClr val="7030A0"/>
          </a:solidFill>
          <a:ln w="3175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pic>
        <p:nvPicPr>
          <p:cNvPr id="20" name="图片 19" descr="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722"/>
          <a:stretch>
            <a:fillRect/>
          </a:stretch>
        </p:blipFill>
        <p:spPr bwMode="auto">
          <a:xfrm>
            <a:off x="5647135" y="2611041"/>
            <a:ext cx="56673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 descr="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722"/>
          <a:stretch>
            <a:fillRect/>
          </a:stretch>
        </p:blipFill>
        <p:spPr bwMode="auto">
          <a:xfrm>
            <a:off x="5651898" y="2171700"/>
            <a:ext cx="56792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 descr="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722"/>
          <a:stretch>
            <a:fillRect/>
          </a:stretch>
        </p:blipFill>
        <p:spPr bwMode="auto">
          <a:xfrm>
            <a:off x="5647135" y="1746647"/>
            <a:ext cx="56673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 descr="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762"/>
          <a:stretch>
            <a:fillRect/>
          </a:stretch>
        </p:blipFill>
        <p:spPr bwMode="auto">
          <a:xfrm>
            <a:off x="2512219" y="3246835"/>
            <a:ext cx="566738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 descr="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762"/>
          <a:stretch>
            <a:fillRect/>
          </a:stretch>
        </p:blipFill>
        <p:spPr bwMode="auto">
          <a:xfrm>
            <a:off x="2637235" y="3111103"/>
            <a:ext cx="579834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 descr="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762"/>
          <a:stretch>
            <a:fillRect/>
          </a:stretch>
        </p:blipFill>
        <p:spPr bwMode="auto">
          <a:xfrm>
            <a:off x="2783681" y="2961085"/>
            <a:ext cx="581025" cy="175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8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2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4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3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4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4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34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947" y="2187352"/>
            <a:ext cx="278963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331640" y="1163414"/>
          <a:ext cx="6112718" cy="971550"/>
        </p:xfrm>
        <a:graphic>
          <a:graphicData uri="http://schemas.openxmlformats.org/drawingml/2006/table">
            <a:tbl>
              <a:tblPr/>
              <a:tblGrid>
                <a:gridCol w="21660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2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29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29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29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899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小正方体个数</a:t>
                      </a:r>
                      <a:r>
                        <a:rPr lang="en-US" altLang="zh-CN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/</a:t>
                      </a:r>
                      <a:r>
                        <a:rPr lang="zh-CN" altLang="en-US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个</a:t>
                      </a:r>
                      <a:endParaRPr lang="zh-CN" sz="2100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1</a:t>
                      </a:r>
                      <a:endParaRPr lang="zh-CN" sz="21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2</a:t>
                      </a:r>
                      <a:endParaRPr lang="zh-CN" sz="21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3</a:t>
                      </a:r>
                      <a:endParaRPr lang="zh-CN" sz="21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4</a:t>
                      </a:r>
                      <a:endParaRPr lang="zh-CN" sz="21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5</a:t>
                      </a:r>
                      <a:endParaRPr lang="zh-CN" sz="21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6</a:t>
                      </a:r>
                      <a:endParaRPr lang="zh-CN" sz="21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…</a:t>
                      </a:r>
                      <a:endParaRPr lang="zh-CN" sz="21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露在外面的面</a:t>
                      </a:r>
                      <a:r>
                        <a:rPr lang="en-US" altLang="zh-CN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/</a:t>
                      </a:r>
                      <a:r>
                        <a:rPr lang="zh-CN" altLang="en-US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个</a:t>
                      </a:r>
                      <a:endParaRPr lang="zh-CN" sz="2100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1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1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1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1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1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1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1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331640" y="3306609"/>
          <a:ext cx="6184726" cy="971550"/>
        </p:xfrm>
        <a:graphic>
          <a:graphicData uri="http://schemas.openxmlformats.org/drawingml/2006/table">
            <a:tbl>
              <a:tblPr/>
              <a:tblGrid>
                <a:gridCol w="21660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2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29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29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29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41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小正方体个数</a:t>
                      </a:r>
                      <a:r>
                        <a:rPr lang="en-US" altLang="zh-CN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/</a:t>
                      </a:r>
                      <a:r>
                        <a:rPr lang="zh-CN" altLang="en-US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个</a:t>
                      </a:r>
                      <a:endParaRPr lang="zh-CN" sz="2100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1</a:t>
                      </a:r>
                      <a:endParaRPr lang="zh-CN" sz="21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2</a:t>
                      </a:r>
                      <a:endParaRPr lang="zh-CN" sz="21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3</a:t>
                      </a:r>
                      <a:endParaRPr lang="zh-CN" sz="21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4</a:t>
                      </a:r>
                      <a:endParaRPr lang="zh-CN" sz="21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5</a:t>
                      </a:r>
                      <a:endParaRPr lang="zh-CN" sz="21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6</a:t>
                      </a:r>
                      <a:endParaRPr lang="zh-CN" sz="21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…</a:t>
                      </a:r>
                      <a:endParaRPr lang="zh-CN" sz="21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露在外面的面</a:t>
                      </a:r>
                      <a:r>
                        <a:rPr lang="en-US" altLang="zh-CN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/</a:t>
                      </a:r>
                      <a:r>
                        <a:rPr lang="zh-CN" altLang="en-US" sz="21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个</a:t>
                      </a:r>
                      <a:endParaRPr lang="zh-CN" sz="2100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1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1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1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1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1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1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100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51430" marR="5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99" name="Picture 33"/>
          <p:cNvPicPr>
            <a:picLocks noChangeAspect="1" noChangeArrowheads="1"/>
          </p:cNvPicPr>
          <p:nvPr/>
        </p:nvPicPr>
        <p:blipFill>
          <a:blip r:embed="rId3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540" y="403796"/>
            <a:ext cx="2611041" cy="670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0" name="TextBox 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445940" y="339502"/>
            <a:ext cx="1143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①号</a:t>
            </a:r>
          </a:p>
        </p:txBody>
      </p:sp>
      <p:sp>
        <p:nvSpPr>
          <p:cNvPr id="1101" name="矩形 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445940" y="2337370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②号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555926" y="169889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047843" y="1710209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063158" y="168082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541588" y="1692751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560679" y="3805709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581714" y="1680821"/>
            <a:ext cx="1054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3n+2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046662" y="382438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073634" y="1672035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563764" y="169175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525722" y="3787867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044474" y="3809805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546996" y="3783851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025124" y="3791569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568729" y="3755405"/>
            <a:ext cx="1054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4n+1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" grpId="0"/>
      <p:bldP spid="29" grpId="0"/>
      <p:bldP spid="30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611560" y="915566"/>
            <a:ext cx="7632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个棱长为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100cm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的正方体纸箱放在墙角（如右图）。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⑴有几个面露在外面？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⑵露在外面的面积是多少平方厘米？</a:t>
            </a:r>
          </a:p>
        </p:txBody>
      </p:sp>
      <p:pic>
        <p:nvPicPr>
          <p:cNvPr id="21508" name="图片 8" descr="10.png"/>
          <p:cNvPicPr>
            <a:picLocks noChangeAspect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088" y="1491630"/>
            <a:ext cx="1663304" cy="1768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61301" y="3363838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组合 4"/>
          <p:cNvGrpSpPr/>
          <p:nvPr/>
        </p:nvGrpSpPr>
        <p:grpSpPr bwMode="auto">
          <a:xfrm>
            <a:off x="2013429" y="3507852"/>
            <a:ext cx="2342547" cy="926329"/>
            <a:chOff x="2289437" y="841249"/>
            <a:chExt cx="2965708" cy="667083"/>
          </a:xfrm>
          <a:noFill/>
        </p:grpSpPr>
        <p:sp>
          <p:nvSpPr>
            <p:cNvPr id="13" name="云形标注 82"/>
            <p:cNvSpPr>
              <a:spLocks noChangeArrowheads="1"/>
            </p:cNvSpPr>
            <p:nvPr/>
          </p:nvSpPr>
          <p:spPr bwMode="auto">
            <a:xfrm>
              <a:off x="2289437" y="841249"/>
              <a:ext cx="2965708" cy="667083"/>
            </a:xfrm>
            <a:prstGeom prst="cloudCallout">
              <a:avLst>
                <a:gd name="adj1" fmla="val -64917"/>
                <a:gd name="adj2" fmla="val 8497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矩形 4"/>
            <p:cNvSpPr>
              <a:spLocks noChangeArrowheads="1"/>
            </p:cNvSpPr>
            <p:nvPr/>
          </p:nvSpPr>
          <p:spPr bwMode="auto">
            <a:xfrm>
              <a:off x="2512385" y="889364"/>
              <a:ext cx="2742760" cy="5984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可以利用探索的规律。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51074" y="2882168"/>
            <a:ext cx="73933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个面露在外面。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100×100×7=70000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（平方厘米）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答：露在外面的面积是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70000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Box 9"/>
          <p:cNvSpPr txBox="1">
            <a:spLocks noChangeArrowheads="1"/>
          </p:cNvSpPr>
          <p:nvPr/>
        </p:nvSpPr>
        <p:spPr bwMode="auto">
          <a:xfrm>
            <a:off x="467544" y="267494"/>
            <a:ext cx="8352928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个棱长为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40cm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的正方体放在墙角处。改变摆法，露在外面的面积会发生变化吗？为什么？与同伴交流。</a:t>
            </a:r>
          </a:p>
        </p:txBody>
      </p:sp>
      <p:pic>
        <p:nvPicPr>
          <p:cNvPr id="22532" name="图片 7" descr="11.png"/>
          <p:cNvPicPr>
            <a:picLocks noChangeAspect="1"/>
          </p:cNvPicPr>
          <p:nvPr/>
        </p:nvPicPr>
        <p:blipFill>
          <a:blip r:embed="rId2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819" y="1610916"/>
            <a:ext cx="1668066" cy="142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360873"/>
            <a:ext cx="1027725" cy="124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组合 4"/>
          <p:cNvGrpSpPr/>
          <p:nvPr/>
        </p:nvGrpSpPr>
        <p:grpSpPr bwMode="auto">
          <a:xfrm>
            <a:off x="4427984" y="3507853"/>
            <a:ext cx="2376264" cy="840117"/>
            <a:chOff x="2918290" y="1092083"/>
            <a:chExt cx="2606441" cy="679380"/>
          </a:xfrm>
          <a:noFill/>
        </p:grpSpPr>
        <p:sp>
          <p:nvSpPr>
            <p:cNvPr id="12" name="云形标注 82"/>
            <p:cNvSpPr>
              <a:spLocks noChangeArrowheads="1"/>
            </p:cNvSpPr>
            <p:nvPr/>
          </p:nvSpPr>
          <p:spPr bwMode="auto">
            <a:xfrm>
              <a:off x="2918290" y="1104380"/>
              <a:ext cx="2422311" cy="667083"/>
            </a:xfrm>
            <a:prstGeom prst="cloudCallout">
              <a:avLst>
                <a:gd name="adj1" fmla="val 73973"/>
                <a:gd name="adj2" fmla="val -7308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矩形 4"/>
            <p:cNvSpPr>
              <a:spLocks noChangeArrowheads="1"/>
            </p:cNvSpPr>
            <p:nvPr/>
          </p:nvSpPr>
          <p:spPr bwMode="auto">
            <a:xfrm>
              <a:off x="3102420" y="1092083"/>
              <a:ext cx="2422311" cy="533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从不同方向观察试试。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85016" y="2571750"/>
            <a:ext cx="48245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答：不改变，不管移动哪个从各个观察角度面都增减相同个数的面。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Box 9"/>
          <p:cNvSpPr txBox="1">
            <a:spLocks noChangeArrowheads="1"/>
          </p:cNvSpPr>
          <p:nvPr/>
        </p:nvSpPr>
        <p:spPr bwMode="auto">
          <a:xfrm>
            <a:off x="467544" y="555526"/>
            <a:ext cx="8424936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个棱长为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6cm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的正方体拼成一个长方体，长方体的表面积与原来的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个正方体的表面积之和相比，会发生变化吗？变化了多少？</a:t>
            </a:r>
          </a:p>
        </p:txBody>
      </p:sp>
      <p:pic>
        <p:nvPicPr>
          <p:cNvPr id="24580" name="图片 7" descr="13.png"/>
          <p:cNvPicPr>
            <a:picLocks noChangeAspect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691" y="2211710"/>
            <a:ext cx="2646759" cy="1920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5436096" y="2931790"/>
            <a:ext cx="36004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6×6×6=216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（平方厘米）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答：会发生变化，减少了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个面，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216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平方厘米。</a:t>
            </a:r>
          </a:p>
        </p:txBody>
      </p:sp>
      <p:sp>
        <p:nvSpPr>
          <p:cNvPr id="3" name="对话气泡: 椭圆形 2"/>
          <p:cNvSpPr/>
          <p:nvPr/>
        </p:nvSpPr>
        <p:spPr>
          <a:xfrm>
            <a:off x="3419872" y="267495"/>
            <a:ext cx="4176464" cy="432048"/>
          </a:xfrm>
          <a:prstGeom prst="wedgeRoundRectCallout">
            <a:avLst/>
          </a:prstGeom>
          <a:noFill/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和露在外面的面有什么区别？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0834" y="3189188"/>
            <a:ext cx="129520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AutoShape 27"/>
          <p:cNvSpPr>
            <a:spLocks noChangeArrowheads="1"/>
          </p:cNvSpPr>
          <p:nvPr/>
        </p:nvSpPr>
        <p:spPr bwMode="auto">
          <a:xfrm>
            <a:off x="1516041" y="2878212"/>
            <a:ext cx="2250603" cy="1448160"/>
          </a:xfrm>
          <a:prstGeom prst="wedgeRoundRectCallout">
            <a:avLst>
              <a:gd name="adj1" fmla="val -70483"/>
              <a:gd name="adj2" fmla="val -10057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和地面接触的面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拼成的长方体的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表面积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但</a:t>
            </a:r>
            <a:r>
              <a:rPr lang="zh-CN" altLang="en-US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不是露出来的面。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" grpId="0"/>
      <p:bldP spid="3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50"/>
          <p:cNvSpPr txBox="1">
            <a:spLocks noChangeArrowheads="1"/>
          </p:cNvSpPr>
          <p:nvPr/>
        </p:nvSpPr>
        <p:spPr bwMode="auto">
          <a:xfrm>
            <a:off x="6034459" y="2279775"/>
            <a:ext cx="1143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04" name="TextBox 9"/>
          <p:cNvSpPr txBox="1">
            <a:spLocks noChangeArrowheads="1"/>
          </p:cNvSpPr>
          <p:nvPr/>
        </p:nvSpPr>
        <p:spPr bwMode="auto">
          <a:xfrm>
            <a:off x="442913" y="339502"/>
            <a:ext cx="835120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学校运动会的领奖台除了底面不涂漆外，其他各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面都涂漆，需要涂漆的面积是多少平方厘米？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（单位：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pic>
        <p:nvPicPr>
          <p:cNvPr id="9" name="图片 8" descr="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812" y="2573859"/>
            <a:ext cx="2085975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图片 5" descr="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143" y="1969022"/>
            <a:ext cx="2324100" cy="2046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图片 8" descr="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347" y="2826272"/>
            <a:ext cx="210621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608" name="直接连接符 23"/>
          <p:cNvCxnSpPr>
            <a:cxnSpLocks noChangeShapeType="1"/>
          </p:cNvCxnSpPr>
          <p:nvPr/>
        </p:nvCxnSpPr>
        <p:spPr bwMode="auto">
          <a:xfrm rot="10800000">
            <a:off x="2144687" y="3017962"/>
            <a:ext cx="285750" cy="1191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9" name="直接连接符 24"/>
          <p:cNvCxnSpPr>
            <a:cxnSpLocks noChangeShapeType="1"/>
          </p:cNvCxnSpPr>
          <p:nvPr/>
        </p:nvCxnSpPr>
        <p:spPr bwMode="auto">
          <a:xfrm rot="10800000">
            <a:off x="2123256" y="3921647"/>
            <a:ext cx="285750" cy="119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0" name="直接箭头连接符 26"/>
          <p:cNvCxnSpPr>
            <a:cxnSpLocks noChangeShapeType="1"/>
          </p:cNvCxnSpPr>
          <p:nvPr/>
        </p:nvCxnSpPr>
        <p:spPr bwMode="auto">
          <a:xfrm rot="5400000" flipH="1" flipV="1">
            <a:off x="2155403" y="3116784"/>
            <a:ext cx="228600" cy="238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1" name="直接箭头连接符 27"/>
          <p:cNvCxnSpPr>
            <a:cxnSpLocks noChangeShapeType="1"/>
          </p:cNvCxnSpPr>
          <p:nvPr/>
        </p:nvCxnSpPr>
        <p:spPr bwMode="auto">
          <a:xfrm rot="16200000" flipH="1">
            <a:off x="2144092" y="3806752"/>
            <a:ext cx="228600" cy="119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2" name="直接连接符 29"/>
          <p:cNvCxnSpPr>
            <a:cxnSpLocks noChangeShapeType="1"/>
          </p:cNvCxnSpPr>
          <p:nvPr/>
        </p:nvCxnSpPr>
        <p:spPr bwMode="auto">
          <a:xfrm rot="5400000">
            <a:off x="2285776" y="4074642"/>
            <a:ext cx="285750" cy="1191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3" name="直接连接符 30"/>
          <p:cNvCxnSpPr>
            <a:cxnSpLocks noChangeShapeType="1"/>
          </p:cNvCxnSpPr>
          <p:nvPr/>
        </p:nvCxnSpPr>
        <p:spPr bwMode="auto">
          <a:xfrm rot="5400000">
            <a:off x="6972076" y="4054401"/>
            <a:ext cx="285750" cy="1191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4" name="直接箭头连接符 32"/>
          <p:cNvCxnSpPr>
            <a:cxnSpLocks noChangeShapeType="1"/>
          </p:cNvCxnSpPr>
          <p:nvPr/>
        </p:nvCxnSpPr>
        <p:spPr bwMode="auto">
          <a:xfrm>
            <a:off x="3615109" y="4103812"/>
            <a:ext cx="404813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5" name="直接箭头连接符 33"/>
          <p:cNvCxnSpPr>
            <a:cxnSpLocks noChangeShapeType="1"/>
          </p:cNvCxnSpPr>
          <p:nvPr/>
        </p:nvCxnSpPr>
        <p:spPr bwMode="auto">
          <a:xfrm flipH="1">
            <a:off x="2429247" y="4103812"/>
            <a:ext cx="404813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16" name="TextBox 34"/>
          <p:cNvSpPr txBox="1">
            <a:spLocks noChangeArrowheads="1"/>
          </p:cNvSpPr>
          <p:nvPr/>
        </p:nvSpPr>
        <p:spPr bwMode="auto">
          <a:xfrm>
            <a:off x="2868587" y="3897835"/>
            <a:ext cx="7489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5617" name="直接连接符 37"/>
          <p:cNvCxnSpPr>
            <a:cxnSpLocks noChangeShapeType="1"/>
          </p:cNvCxnSpPr>
          <p:nvPr/>
        </p:nvCxnSpPr>
        <p:spPr bwMode="auto">
          <a:xfrm rot="10800000">
            <a:off x="7571556" y="3484687"/>
            <a:ext cx="285750" cy="1191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8" name="直接连接符 38"/>
          <p:cNvCxnSpPr>
            <a:cxnSpLocks noChangeShapeType="1"/>
          </p:cNvCxnSpPr>
          <p:nvPr/>
        </p:nvCxnSpPr>
        <p:spPr bwMode="auto">
          <a:xfrm rot="10800000">
            <a:off x="7135787" y="3947841"/>
            <a:ext cx="285750" cy="119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9" name="直接箭头连接符 39"/>
          <p:cNvCxnSpPr>
            <a:cxnSpLocks noChangeShapeType="1"/>
          </p:cNvCxnSpPr>
          <p:nvPr/>
        </p:nvCxnSpPr>
        <p:spPr bwMode="auto">
          <a:xfrm rot="18900000" flipH="1" flipV="1">
            <a:off x="7232228" y="3868068"/>
            <a:ext cx="228600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20" name="直接箭头连接符 40"/>
          <p:cNvCxnSpPr>
            <a:cxnSpLocks noChangeShapeType="1"/>
          </p:cNvCxnSpPr>
          <p:nvPr/>
        </p:nvCxnSpPr>
        <p:spPr bwMode="auto">
          <a:xfrm rot="8100000" flipH="1" flipV="1">
            <a:off x="7502500" y="3582318"/>
            <a:ext cx="228600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21" name="TextBox 41"/>
          <p:cNvSpPr txBox="1">
            <a:spLocks noChangeArrowheads="1"/>
          </p:cNvSpPr>
          <p:nvPr/>
        </p:nvSpPr>
        <p:spPr bwMode="auto">
          <a:xfrm>
            <a:off x="7363197" y="3572794"/>
            <a:ext cx="1028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5622" name="直接连接符 42"/>
          <p:cNvCxnSpPr>
            <a:cxnSpLocks noChangeShapeType="1"/>
          </p:cNvCxnSpPr>
          <p:nvPr/>
        </p:nvCxnSpPr>
        <p:spPr bwMode="auto">
          <a:xfrm rot="10800000">
            <a:off x="7572747" y="2956050"/>
            <a:ext cx="285750" cy="1191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23" name="TextBox 43"/>
          <p:cNvSpPr txBox="1">
            <a:spLocks noChangeArrowheads="1"/>
          </p:cNvSpPr>
          <p:nvPr/>
        </p:nvSpPr>
        <p:spPr bwMode="auto">
          <a:xfrm>
            <a:off x="7533456" y="3003675"/>
            <a:ext cx="1143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5624" name="直接箭头连接符 44"/>
          <p:cNvCxnSpPr>
            <a:cxnSpLocks noChangeShapeType="1"/>
          </p:cNvCxnSpPr>
          <p:nvPr/>
        </p:nvCxnSpPr>
        <p:spPr bwMode="auto">
          <a:xfrm rot="5400000" flipH="1" flipV="1">
            <a:off x="7645375" y="3013200"/>
            <a:ext cx="134541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25" name="直接箭头连接符 45"/>
          <p:cNvCxnSpPr>
            <a:cxnSpLocks noChangeShapeType="1"/>
          </p:cNvCxnSpPr>
          <p:nvPr/>
        </p:nvCxnSpPr>
        <p:spPr bwMode="auto">
          <a:xfrm rot="16200000" flipH="1">
            <a:off x="7657281" y="3423966"/>
            <a:ext cx="134540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直接连接符 46"/>
          <p:cNvCxnSpPr>
            <a:cxnSpLocks noChangeShapeType="1"/>
          </p:cNvCxnSpPr>
          <p:nvPr/>
        </p:nvCxnSpPr>
        <p:spPr bwMode="auto">
          <a:xfrm rot="10800000">
            <a:off x="7572747" y="2026172"/>
            <a:ext cx="285750" cy="119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直接箭头连接符 48"/>
          <p:cNvCxnSpPr>
            <a:cxnSpLocks noChangeShapeType="1"/>
          </p:cNvCxnSpPr>
          <p:nvPr/>
        </p:nvCxnSpPr>
        <p:spPr bwMode="auto">
          <a:xfrm rot="5400000" flipH="1" flipV="1">
            <a:off x="7591201" y="2138685"/>
            <a:ext cx="228600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28" name="直接箭头连接符 49"/>
          <p:cNvCxnSpPr>
            <a:cxnSpLocks noChangeShapeType="1"/>
          </p:cNvCxnSpPr>
          <p:nvPr/>
        </p:nvCxnSpPr>
        <p:spPr bwMode="auto">
          <a:xfrm rot="16200000" flipH="1">
            <a:off x="6096967" y="2818533"/>
            <a:ext cx="228600" cy="119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TextBox 50"/>
          <p:cNvSpPr txBox="1">
            <a:spLocks noChangeArrowheads="1"/>
          </p:cNvSpPr>
          <p:nvPr/>
        </p:nvSpPr>
        <p:spPr bwMode="auto">
          <a:xfrm>
            <a:off x="7550125" y="2288110"/>
            <a:ext cx="9715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5630" name="直接箭头连接符 49"/>
          <p:cNvCxnSpPr>
            <a:cxnSpLocks noChangeShapeType="1"/>
          </p:cNvCxnSpPr>
          <p:nvPr/>
        </p:nvCxnSpPr>
        <p:spPr bwMode="auto">
          <a:xfrm rot="16200000" flipH="1">
            <a:off x="7597155" y="2825677"/>
            <a:ext cx="228600" cy="119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31" name="直接连接符 46"/>
          <p:cNvCxnSpPr>
            <a:cxnSpLocks noChangeShapeType="1"/>
          </p:cNvCxnSpPr>
          <p:nvPr/>
        </p:nvCxnSpPr>
        <p:spPr bwMode="auto">
          <a:xfrm rot="10800000">
            <a:off x="6077322" y="2017837"/>
            <a:ext cx="285750" cy="1191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32" name="直接箭头连接符 48"/>
          <p:cNvCxnSpPr>
            <a:cxnSpLocks noChangeShapeType="1"/>
          </p:cNvCxnSpPr>
          <p:nvPr/>
        </p:nvCxnSpPr>
        <p:spPr bwMode="auto">
          <a:xfrm rot="5400000" flipH="1" flipV="1">
            <a:off x="6095776" y="2130351"/>
            <a:ext cx="228600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8" name="图片 37" descr="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531" y="2472656"/>
            <a:ext cx="4717256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20"/>
          <p:cNvSpPr txBox="1">
            <a:spLocks noChangeArrowheads="1"/>
          </p:cNvSpPr>
          <p:nvPr/>
        </p:nvSpPr>
        <p:spPr bwMode="auto">
          <a:xfrm>
            <a:off x="2734047" y="3035822"/>
            <a:ext cx="7429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35" name="TextBox 21"/>
          <p:cNvSpPr txBox="1">
            <a:spLocks noChangeArrowheads="1"/>
          </p:cNvSpPr>
          <p:nvPr/>
        </p:nvSpPr>
        <p:spPr bwMode="auto">
          <a:xfrm>
            <a:off x="4499743" y="2385740"/>
            <a:ext cx="7429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36" name="TextBox 19"/>
          <p:cNvSpPr txBox="1">
            <a:spLocks noChangeArrowheads="1"/>
          </p:cNvSpPr>
          <p:nvPr/>
        </p:nvSpPr>
        <p:spPr bwMode="auto">
          <a:xfrm>
            <a:off x="5878487" y="3215606"/>
            <a:ext cx="7429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2" name="图片 41" descr="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50" y="1958306"/>
            <a:ext cx="2078831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62"/>
          <p:cNvGrpSpPr/>
          <p:nvPr/>
        </p:nvGrpSpPr>
        <p:grpSpPr bwMode="auto">
          <a:xfrm>
            <a:off x="4511649" y="1635646"/>
            <a:ext cx="3062288" cy="461665"/>
            <a:chOff x="3842657" y="2466067"/>
            <a:chExt cx="4083734" cy="615553"/>
          </a:xfrm>
        </p:grpSpPr>
        <p:cxnSp>
          <p:nvCxnSpPr>
            <p:cNvPr id="25650" name="直接连接符 29"/>
            <p:cNvCxnSpPr>
              <a:cxnSpLocks noChangeShapeType="1"/>
            </p:cNvCxnSpPr>
            <p:nvPr/>
          </p:nvCxnSpPr>
          <p:spPr bwMode="auto">
            <a:xfrm rot="5400000">
              <a:off x="3652951" y="2780507"/>
              <a:ext cx="381000" cy="1587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51" name="直接连接符 30"/>
            <p:cNvCxnSpPr>
              <a:cxnSpLocks noChangeShapeType="1"/>
            </p:cNvCxnSpPr>
            <p:nvPr/>
          </p:nvCxnSpPr>
          <p:spPr bwMode="auto">
            <a:xfrm rot="5400000">
              <a:off x="7735098" y="2747849"/>
              <a:ext cx="381000" cy="1587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52" name="直接箭头连接符 32"/>
            <p:cNvCxnSpPr>
              <a:cxnSpLocks noChangeShapeType="1"/>
            </p:cNvCxnSpPr>
            <p:nvPr/>
          </p:nvCxnSpPr>
          <p:spPr bwMode="auto">
            <a:xfrm>
              <a:off x="6628800" y="2783112"/>
              <a:ext cx="1296000" cy="1588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53" name="直接箭头连接符 33"/>
            <p:cNvCxnSpPr>
              <a:cxnSpLocks noChangeShapeType="1"/>
            </p:cNvCxnSpPr>
            <p:nvPr/>
          </p:nvCxnSpPr>
          <p:spPr bwMode="auto">
            <a:xfrm flipH="1">
              <a:off x="3857172" y="2772228"/>
              <a:ext cx="1332000" cy="1588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654" name="TextBox 34"/>
            <p:cNvSpPr txBox="1">
              <a:spLocks noChangeArrowheads="1"/>
            </p:cNvSpPr>
            <p:nvPr/>
          </p:nvSpPr>
          <p:spPr bwMode="auto">
            <a:xfrm>
              <a:off x="4981894" y="2466067"/>
              <a:ext cx="1905000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200</a:t>
              </a: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5639" name="TextBox 28"/>
          <p:cNvSpPr txBox="1">
            <a:spLocks noChangeArrowheads="1"/>
          </p:cNvSpPr>
          <p:nvPr/>
        </p:nvSpPr>
        <p:spPr bwMode="auto">
          <a:xfrm>
            <a:off x="1950616" y="3208462"/>
            <a:ext cx="6536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0" name="图片 49" descr="7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516"/>
          <a:stretch>
            <a:fillRect/>
          </a:stretch>
        </p:blipFill>
        <p:spPr bwMode="auto">
          <a:xfrm>
            <a:off x="5515347" y="2897710"/>
            <a:ext cx="2078831" cy="5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5811812" y="2483372"/>
            <a:ext cx="10858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5642" name="直接连接符 30"/>
          <p:cNvCxnSpPr>
            <a:cxnSpLocks noChangeShapeType="1"/>
          </p:cNvCxnSpPr>
          <p:nvPr/>
        </p:nvCxnSpPr>
        <p:spPr bwMode="auto">
          <a:xfrm rot="5400000">
            <a:off x="3881214" y="4087739"/>
            <a:ext cx="285750" cy="1191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43" name="直接连接符 30"/>
          <p:cNvCxnSpPr>
            <a:cxnSpLocks noChangeShapeType="1"/>
          </p:cNvCxnSpPr>
          <p:nvPr/>
        </p:nvCxnSpPr>
        <p:spPr bwMode="auto">
          <a:xfrm rot="5400000">
            <a:off x="5418311" y="4081786"/>
            <a:ext cx="285750" cy="119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44" name="直接箭头连接符 32"/>
          <p:cNvCxnSpPr>
            <a:cxnSpLocks noChangeShapeType="1"/>
          </p:cNvCxnSpPr>
          <p:nvPr/>
        </p:nvCxnSpPr>
        <p:spPr bwMode="auto">
          <a:xfrm>
            <a:off x="5159349" y="4103812"/>
            <a:ext cx="404813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45" name="直接箭头连接符 33"/>
          <p:cNvCxnSpPr>
            <a:cxnSpLocks noChangeShapeType="1"/>
          </p:cNvCxnSpPr>
          <p:nvPr/>
        </p:nvCxnSpPr>
        <p:spPr bwMode="auto">
          <a:xfrm flipH="1">
            <a:off x="4033018" y="4103812"/>
            <a:ext cx="404813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46" name="TextBox 34"/>
          <p:cNvSpPr txBox="1">
            <a:spLocks noChangeArrowheads="1"/>
          </p:cNvSpPr>
          <p:nvPr/>
        </p:nvSpPr>
        <p:spPr bwMode="auto">
          <a:xfrm>
            <a:off x="4480693" y="3896644"/>
            <a:ext cx="7489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5647" name="直接箭头连接符 32"/>
          <p:cNvCxnSpPr>
            <a:cxnSpLocks noChangeShapeType="1"/>
          </p:cNvCxnSpPr>
          <p:nvPr/>
        </p:nvCxnSpPr>
        <p:spPr bwMode="auto">
          <a:xfrm>
            <a:off x="6708353" y="4099050"/>
            <a:ext cx="404813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48" name="直接箭头连接符 33"/>
          <p:cNvCxnSpPr>
            <a:cxnSpLocks noChangeShapeType="1"/>
          </p:cNvCxnSpPr>
          <p:nvPr/>
        </p:nvCxnSpPr>
        <p:spPr bwMode="auto">
          <a:xfrm flipH="1">
            <a:off x="5586784" y="4099050"/>
            <a:ext cx="404813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49" name="TextBox 34"/>
          <p:cNvSpPr txBox="1">
            <a:spLocks noChangeArrowheads="1"/>
          </p:cNvSpPr>
          <p:nvPr/>
        </p:nvSpPr>
        <p:spPr bwMode="auto">
          <a:xfrm>
            <a:off x="6022553" y="3891881"/>
            <a:ext cx="748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9562" y="2000910"/>
            <a:ext cx="1641054" cy="2098238"/>
          </a:xfrm>
          <a:prstGeom prst="roundRect">
            <a:avLst/>
          </a:prstGeom>
          <a:noFill/>
          <a:ln>
            <a:solidFill>
              <a:schemeClr val="accent5"/>
            </a:solidFill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复杂问题，简单化，分三步走：上、前、左面。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9" grpId="0"/>
      <p:bldP spid="51" grpId="0"/>
      <p:bldP spid="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组合 48"/>
          <p:cNvGrpSpPr/>
          <p:nvPr/>
        </p:nvGrpSpPr>
        <p:grpSpPr bwMode="auto">
          <a:xfrm>
            <a:off x="1885950" y="2024459"/>
            <a:ext cx="2085975" cy="1414463"/>
            <a:chOff x="1008744" y="3719286"/>
            <a:chExt cx="2781300" cy="1885950"/>
          </a:xfrm>
        </p:grpSpPr>
        <p:pic>
          <p:nvPicPr>
            <p:cNvPr id="27688" name="图片 8" descr="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8744" y="3719286"/>
              <a:ext cx="2781300" cy="188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89" name="TextBox 20"/>
            <p:cNvSpPr txBox="1">
              <a:spLocks noChangeArrowheads="1"/>
            </p:cNvSpPr>
            <p:nvPr/>
          </p:nvSpPr>
          <p:spPr bwMode="auto">
            <a:xfrm>
              <a:off x="1473200" y="4158342"/>
              <a:ext cx="990600" cy="1231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5400" b="1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5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0" name="图片 5" descr="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566" y="1419622"/>
            <a:ext cx="2321719" cy="204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7652" name="直接连接符 23"/>
          <p:cNvCxnSpPr>
            <a:cxnSpLocks noChangeShapeType="1"/>
          </p:cNvCxnSpPr>
          <p:nvPr/>
        </p:nvCxnSpPr>
        <p:spPr bwMode="auto">
          <a:xfrm rot="10800000">
            <a:off x="1646635" y="2476897"/>
            <a:ext cx="285750" cy="119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3" name="直接连接符 24"/>
          <p:cNvCxnSpPr>
            <a:cxnSpLocks noChangeShapeType="1"/>
          </p:cNvCxnSpPr>
          <p:nvPr/>
        </p:nvCxnSpPr>
        <p:spPr bwMode="auto">
          <a:xfrm rot="10800000">
            <a:off x="1647825" y="3391297"/>
            <a:ext cx="285750" cy="119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4" name="直接箭头连接符 26"/>
          <p:cNvCxnSpPr>
            <a:cxnSpLocks noChangeShapeType="1"/>
          </p:cNvCxnSpPr>
          <p:nvPr/>
        </p:nvCxnSpPr>
        <p:spPr bwMode="auto">
          <a:xfrm rot="5400000" flipH="1" flipV="1">
            <a:off x="1657351" y="2586434"/>
            <a:ext cx="228600" cy="238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5" name="直接箭头连接符 27"/>
          <p:cNvCxnSpPr>
            <a:cxnSpLocks noChangeShapeType="1"/>
          </p:cNvCxnSpPr>
          <p:nvPr/>
        </p:nvCxnSpPr>
        <p:spPr bwMode="auto">
          <a:xfrm rot="16200000" flipH="1">
            <a:off x="1657946" y="3254970"/>
            <a:ext cx="228600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6" name="直接连接符 37"/>
          <p:cNvCxnSpPr>
            <a:cxnSpLocks noChangeShapeType="1"/>
          </p:cNvCxnSpPr>
          <p:nvPr/>
        </p:nvCxnSpPr>
        <p:spPr bwMode="auto">
          <a:xfrm rot="10800000">
            <a:off x="7085410" y="2932905"/>
            <a:ext cx="285750" cy="1191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7" name="直接连接符 38"/>
          <p:cNvCxnSpPr>
            <a:cxnSpLocks noChangeShapeType="1"/>
          </p:cNvCxnSpPr>
          <p:nvPr/>
        </p:nvCxnSpPr>
        <p:spPr bwMode="auto">
          <a:xfrm rot="10800000">
            <a:off x="6649641" y="3396059"/>
            <a:ext cx="285750" cy="119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8" name="直接箭头连接符 39"/>
          <p:cNvCxnSpPr>
            <a:cxnSpLocks noChangeShapeType="1"/>
          </p:cNvCxnSpPr>
          <p:nvPr/>
        </p:nvCxnSpPr>
        <p:spPr bwMode="auto">
          <a:xfrm rot="18900000" flipH="1" flipV="1">
            <a:off x="6746081" y="3316287"/>
            <a:ext cx="228600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9" name="直接箭头连接符 40"/>
          <p:cNvCxnSpPr>
            <a:cxnSpLocks noChangeShapeType="1"/>
          </p:cNvCxnSpPr>
          <p:nvPr/>
        </p:nvCxnSpPr>
        <p:spPr bwMode="auto">
          <a:xfrm rot="8100000" flipH="1" flipV="1">
            <a:off x="7016354" y="3030537"/>
            <a:ext cx="228600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60" name="TextBox 41"/>
          <p:cNvSpPr txBox="1">
            <a:spLocks noChangeArrowheads="1"/>
          </p:cNvSpPr>
          <p:nvPr/>
        </p:nvSpPr>
        <p:spPr bwMode="auto">
          <a:xfrm>
            <a:off x="6910388" y="3044824"/>
            <a:ext cx="1028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7661" name="直接连接符 42"/>
          <p:cNvCxnSpPr>
            <a:cxnSpLocks noChangeShapeType="1"/>
          </p:cNvCxnSpPr>
          <p:nvPr/>
        </p:nvCxnSpPr>
        <p:spPr bwMode="auto">
          <a:xfrm rot="10800000">
            <a:off x="7086600" y="2404268"/>
            <a:ext cx="285750" cy="1191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62" name="TextBox 43"/>
          <p:cNvSpPr txBox="1">
            <a:spLocks noChangeArrowheads="1"/>
          </p:cNvSpPr>
          <p:nvPr/>
        </p:nvSpPr>
        <p:spPr bwMode="auto">
          <a:xfrm>
            <a:off x="7047310" y="2451893"/>
            <a:ext cx="1143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7663" name="直接箭头连接符 44"/>
          <p:cNvCxnSpPr>
            <a:cxnSpLocks noChangeShapeType="1"/>
          </p:cNvCxnSpPr>
          <p:nvPr/>
        </p:nvCxnSpPr>
        <p:spPr bwMode="auto">
          <a:xfrm rot="5400000" flipH="1" flipV="1">
            <a:off x="7159229" y="2461418"/>
            <a:ext cx="134541" cy="119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4" name="直接箭头连接符 45"/>
          <p:cNvCxnSpPr>
            <a:cxnSpLocks noChangeShapeType="1"/>
          </p:cNvCxnSpPr>
          <p:nvPr/>
        </p:nvCxnSpPr>
        <p:spPr bwMode="auto">
          <a:xfrm rot="16200000" flipH="1">
            <a:off x="7171135" y="2872184"/>
            <a:ext cx="134540" cy="119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5" name="直接箭头连接符 49"/>
          <p:cNvCxnSpPr>
            <a:cxnSpLocks noChangeShapeType="1"/>
          </p:cNvCxnSpPr>
          <p:nvPr/>
        </p:nvCxnSpPr>
        <p:spPr bwMode="auto">
          <a:xfrm rot="16200000" flipH="1">
            <a:off x="5587008" y="2266751"/>
            <a:ext cx="228600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6" name="直接连接符 46"/>
          <p:cNvCxnSpPr>
            <a:cxnSpLocks noChangeShapeType="1"/>
          </p:cNvCxnSpPr>
          <p:nvPr/>
        </p:nvCxnSpPr>
        <p:spPr bwMode="auto">
          <a:xfrm rot="10800000">
            <a:off x="5543550" y="1466055"/>
            <a:ext cx="285750" cy="1191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7" name="直接箭头连接符 48"/>
          <p:cNvCxnSpPr>
            <a:cxnSpLocks noChangeShapeType="1"/>
          </p:cNvCxnSpPr>
          <p:nvPr/>
        </p:nvCxnSpPr>
        <p:spPr bwMode="auto">
          <a:xfrm rot="5400000" flipH="1" flipV="1">
            <a:off x="5562005" y="1578570"/>
            <a:ext cx="228600" cy="119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68" name="TextBox 50"/>
          <p:cNvSpPr txBox="1">
            <a:spLocks noChangeArrowheads="1"/>
          </p:cNvSpPr>
          <p:nvPr/>
        </p:nvSpPr>
        <p:spPr bwMode="auto">
          <a:xfrm>
            <a:off x="5535216" y="1727993"/>
            <a:ext cx="1143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8" descr="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481" y="2274490"/>
            <a:ext cx="2106216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70" name="TextBox 28"/>
          <p:cNvSpPr txBox="1">
            <a:spLocks noChangeArrowheads="1"/>
          </p:cNvSpPr>
          <p:nvPr/>
        </p:nvSpPr>
        <p:spPr bwMode="auto">
          <a:xfrm>
            <a:off x="1309688" y="2692399"/>
            <a:ext cx="7893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平行四边形 64"/>
          <p:cNvSpPr>
            <a:spLocks noChangeArrowheads="1"/>
          </p:cNvSpPr>
          <p:nvPr/>
        </p:nvSpPr>
        <p:spPr bwMode="auto">
          <a:xfrm>
            <a:off x="3499247" y="1529159"/>
            <a:ext cx="2000250" cy="432197"/>
          </a:xfrm>
          <a:prstGeom prst="parallelogram">
            <a:avLst>
              <a:gd name="adj" fmla="val 101154"/>
            </a:avLst>
          </a:prstGeom>
          <a:solidFill>
            <a:srgbClr val="FF0000"/>
          </a:solidFill>
          <a:ln w="381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72" name="TextBox 21"/>
          <p:cNvSpPr txBox="1">
            <a:spLocks noChangeArrowheads="1"/>
          </p:cNvSpPr>
          <p:nvPr/>
        </p:nvSpPr>
        <p:spPr bwMode="auto">
          <a:xfrm>
            <a:off x="3899297" y="1833959"/>
            <a:ext cx="7429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73" name="TextBox 19"/>
          <p:cNvSpPr txBox="1">
            <a:spLocks noChangeArrowheads="1"/>
          </p:cNvSpPr>
          <p:nvPr/>
        </p:nvSpPr>
        <p:spPr bwMode="auto">
          <a:xfrm>
            <a:off x="5478066" y="2663824"/>
            <a:ext cx="7429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平行四边形 65"/>
          <p:cNvSpPr>
            <a:spLocks noChangeArrowheads="1"/>
          </p:cNvSpPr>
          <p:nvPr/>
        </p:nvSpPr>
        <p:spPr bwMode="auto">
          <a:xfrm>
            <a:off x="5031581" y="2435225"/>
            <a:ext cx="2000250" cy="432197"/>
          </a:xfrm>
          <a:prstGeom prst="parallelogram">
            <a:avLst>
              <a:gd name="adj" fmla="val 101154"/>
            </a:avLst>
          </a:prstGeom>
          <a:solidFill>
            <a:srgbClr val="FF0000"/>
          </a:solidFill>
          <a:ln w="381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7675" name="直接连接符 29"/>
          <p:cNvCxnSpPr>
            <a:cxnSpLocks noChangeShapeType="1"/>
          </p:cNvCxnSpPr>
          <p:nvPr/>
        </p:nvCxnSpPr>
        <p:spPr bwMode="auto">
          <a:xfrm rot="5400000">
            <a:off x="1782962" y="3575248"/>
            <a:ext cx="285750" cy="119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76" name="直接连接符 30"/>
          <p:cNvCxnSpPr>
            <a:cxnSpLocks noChangeShapeType="1"/>
          </p:cNvCxnSpPr>
          <p:nvPr/>
        </p:nvCxnSpPr>
        <p:spPr bwMode="auto">
          <a:xfrm rot="5400000">
            <a:off x="6469262" y="3555008"/>
            <a:ext cx="285750" cy="119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77" name="直接箭头连接符 32"/>
          <p:cNvCxnSpPr>
            <a:cxnSpLocks noChangeShapeType="1"/>
          </p:cNvCxnSpPr>
          <p:nvPr/>
        </p:nvCxnSpPr>
        <p:spPr bwMode="auto">
          <a:xfrm>
            <a:off x="3112294" y="3604418"/>
            <a:ext cx="404813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78" name="直接箭头连接符 33"/>
          <p:cNvCxnSpPr>
            <a:cxnSpLocks noChangeShapeType="1"/>
          </p:cNvCxnSpPr>
          <p:nvPr/>
        </p:nvCxnSpPr>
        <p:spPr bwMode="auto">
          <a:xfrm flipH="1">
            <a:off x="1926431" y="3604418"/>
            <a:ext cx="406004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79" name="TextBox 34"/>
          <p:cNvSpPr txBox="1">
            <a:spLocks noChangeArrowheads="1"/>
          </p:cNvSpPr>
          <p:nvPr/>
        </p:nvSpPr>
        <p:spPr bwMode="auto">
          <a:xfrm>
            <a:off x="2365773" y="3397249"/>
            <a:ext cx="748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7680" name="直接连接符 30"/>
          <p:cNvCxnSpPr>
            <a:cxnSpLocks noChangeShapeType="1"/>
          </p:cNvCxnSpPr>
          <p:nvPr/>
        </p:nvCxnSpPr>
        <p:spPr bwMode="auto">
          <a:xfrm rot="5400000">
            <a:off x="3378399" y="3587154"/>
            <a:ext cx="285750" cy="119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81" name="直接连接符 30"/>
          <p:cNvCxnSpPr>
            <a:cxnSpLocks noChangeShapeType="1"/>
          </p:cNvCxnSpPr>
          <p:nvPr/>
        </p:nvCxnSpPr>
        <p:spPr bwMode="auto">
          <a:xfrm rot="5400000">
            <a:off x="4916687" y="3581201"/>
            <a:ext cx="285750" cy="119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82" name="直接箭头连接符 32"/>
          <p:cNvCxnSpPr>
            <a:cxnSpLocks noChangeShapeType="1"/>
          </p:cNvCxnSpPr>
          <p:nvPr/>
        </p:nvCxnSpPr>
        <p:spPr bwMode="auto">
          <a:xfrm>
            <a:off x="4656535" y="3603228"/>
            <a:ext cx="404813" cy="119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83" name="直接箭头连接符 33"/>
          <p:cNvCxnSpPr>
            <a:cxnSpLocks noChangeShapeType="1"/>
          </p:cNvCxnSpPr>
          <p:nvPr/>
        </p:nvCxnSpPr>
        <p:spPr bwMode="auto">
          <a:xfrm flipH="1">
            <a:off x="3530203" y="3603228"/>
            <a:ext cx="404813" cy="119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84" name="TextBox 34"/>
          <p:cNvSpPr txBox="1">
            <a:spLocks noChangeArrowheads="1"/>
          </p:cNvSpPr>
          <p:nvPr/>
        </p:nvSpPr>
        <p:spPr bwMode="auto">
          <a:xfrm>
            <a:off x="3977879" y="3396059"/>
            <a:ext cx="748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7685" name="直接箭头连接符 32"/>
          <p:cNvCxnSpPr>
            <a:cxnSpLocks noChangeShapeType="1"/>
          </p:cNvCxnSpPr>
          <p:nvPr/>
        </p:nvCxnSpPr>
        <p:spPr bwMode="auto">
          <a:xfrm>
            <a:off x="6205537" y="3598466"/>
            <a:ext cx="404813" cy="119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86" name="直接箭头连接符 33"/>
          <p:cNvCxnSpPr>
            <a:cxnSpLocks noChangeShapeType="1"/>
          </p:cNvCxnSpPr>
          <p:nvPr/>
        </p:nvCxnSpPr>
        <p:spPr bwMode="auto">
          <a:xfrm flipH="1">
            <a:off x="5083969" y="3598466"/>
            <a:ext cx="406004" cy="119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87" name="TextBox 34"/>
          <p:cNvSpPr txBox="1">
            <a:spLocks noChangeArrowheads="1"/>
          </p:cNvSpPr>
          <p:nvPr/>
        </p:nvSpPr>
        <p:spPr bwMode="auto">
          <a:xfrm>
            <a:off x="5520929" y="3391297"/>
            <a:ext cx="748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0624 L 2.77778E-7 0.1047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-0.07237 L 0.00243 -0.00832 " pathEditMode="relative" rAng="0" ptsTypes="AA">
                                      <p:cBhvr>
                                        <p:cTn id="24" dur="2000" spd="-100000" fill="hold"/>
                                        <p:tgtEl>
                                          <p:spTgt spid="6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3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5" grpId="1" animBg="1"/>
      <p:bldP spid="66" grpId="0" build="allAtOnce" animBg="1"/>
      <p:bldP spid="66" grpId="1" build="allAtOnce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50"/>
          <p:cNvSpPr txBox="1">
            <a:spLocks noChangeArrowheads="1"/>
          </p:cNvSpPr>
          <p:nvPr/>
        </p:nvSpPr>
        <p:spPr bwMode="auto">
          <a:xfrm>
            <a:off x="5521400" y="1933303"/>
            <a:ext cx="1143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立方体 8"/>
          <p:cNvSpPr/>
          <p:nvPr/>
        </p:nvSpPr>
        <p:spPr bwMode="auto">
          <a:xfrm>
            <a:off x="1943571" y="2290490"/>
            <a:ext cx="1970485" cy="1314450"/>
          </a:xfrm>
          <a:prstGeom prst="cube">
            <a:avLst>
              <a:gd name="adj" fmla="val 30996"/>
            </a:avLst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1050" b="1">
              <a:ln w="76200">
                <a:solidFill>
                  <a:schemeClr val="tx1"/>
                </a:solidFill>
              </a:ln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5" name="图片 54" descr="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715" y="2239292"/>
            <a:ext cx="2085975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 descr="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21" y="2239292"/>
            <a:ext cx="2085975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图片 5" descr="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321" y="1635646"/>
            <a:ext cx="2324100" cy="2046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立方体 4"/>
          <p:cNvSpPr/>
          <p:nvPr/>
        </p:nvSpPr>
        <p:spPr bwMode="auto">
          <a:xfrm>
            <a:off x="5033243" y="2633390"/>
            <a:ext cx="2000250" cy="971550"/>
          </a:xfrm>
          <a:prstGeom prst="cube">
            <a:avLst>
              <a:gd name="adj" fmla="val 45792"/>
            </a:avLst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1050" b="1">
              <a:ln w="76200">
                <a:solidFill>
                  <a:schemeClr val="tx1"/>
                </a:solidFill>
              </a:ln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 descr="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906" y="2492896"/>
            <a:ext cx="210621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681" name="直接连接符 23"/>
          <p:cNvCxnSpPr>
            <a:cxnSpLocks noChangeShapeType="1"/>
          </p:cNvCxnSpPr>
          <p:nvPr/>
        </p:nvCxnSpPr>
        <p:spPr bwMode="auto">
          <a:xfrm rot="10800000">
            <a:off x="1628056" y="2684586"/>
            <a:ext cx="285750" cy="1191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2" name="直接连接符 24"/>
          <p:cNvCxnSpPr>
            <a:cxnSpLocks noChangeShapeType="1"/>
          </p:cNvCxnSpPr>
          <p:nvPr/>
        </p:nvCxnSpPr>
        <p:spPr bwMode="auto">
          <a:xfrm rot="10800000">
            <a:off x="1618531" y="3588272"/>
            <a:ext cx="285750" cy="119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3" name="直接箭头连接符 26"/>
          <p:cNvCxnSpPr>
            <a:cxnSpLocks noChangeShapeType="1"/>
          </p:cNvCxnSpPr>
          <p:nvPr/>
        </p:nvCxnSpPr>
        <p:spPr bwMode="auto">
          <a:xfrm rot="5400000" flipH="1" flipV="1">
            <a:off x="1638772" y="2783408"/>
            <a:ext cx="228600" cy="238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4" name="直接箭头连接符 27"/>
          <p:cNvCxnSpPr>
            <a:cxnSpLocks noChangeShapeType="1"/>
          </p:cNvCxnSpPr>
          <p:nvPr/>
        </p:nvCxnSpPr>
        <p:spPr bwMode="auto">
          <a:xfrm rot="16200000" flipH="1">
            <a:off x="1639367" y="3473376"/>
            <a:ext cx="228600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5" name="TextBox 28"/>
          <p:cNvSpPr txBox="1">
            <a:spLocks noChangeArrowheads="1"/>
          </p:cNvSpPr>
          <p:nvPr/>
        </p:nvSpPr>
        <p:spPr bwMode="auto">
          <a:xfrm>
            <a:off x="1403648" y="2922712"/>
            <a:ext cx="5613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8686" name="直接连接符 37"/>
          <p:cNvCxnSpPr>
            <a:cxnSpLocks noChangeShapeType="1"/>
          </p:cNvCxnSpPr>
          <p:nvPr/>
        </p:nvCxnSpPr>
        <p:spPr bwMode="auto">
          <a:xfrm rot="10800000">
            <a:off x="7066831" y="3151311"/>
            <a:ext cx="285750" cy="1191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7" name="直接连接符 38"/>
          <p:cNvCxnSpPr>
            <a:cxnSpLocks noChangeShapeType="1"/>
          </p:cNvCxnSpPr>
          <p:nvPr/>
        </p:nvCxnSpPr>
        <p:spPr bwMode="auto">
          <a:xfrm rot="10800000">
            <a:off x="6631062" y="3614465"/>
            <a:ext cx="285750" cy="119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8" name="直接箭头连接符 39"/>
          <p:cNvCxnSpPr>
            <a:cxnSpLocks noChangeShapeType="1"/>
          </p:cNvCxnSpPr>
          <p:nvPr/>
        </p:nvCxnSpPr>
        <p:spPr bwMode="auto">
          <a:xfrm rot="18900000" flipH="1" flipV="1">
            <a:off x="6727502" y="3534693"/>
            <a:ext cx="228600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9" name="直接箭头连接符 40"/>
          <p:cNvCxnSpPr>
            <a:cxnSpLocks noChangeShapeType="1"/>
          </p:cNvCxnSpPr>
          <p:nvPr/>
        </p:nvCxnSpPr>
        <p:spPr bwMode="auto">
          <a:xfrm rot="8100000" flipH="1" flipV="1">
            <a:off x="6997775" y="3248943"/>
            <a:ext cx="228600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90" name="TextBox 41"/>
          <p:cNvSpPr txBox="1">
            <a:spLocks noChangeArrowheads="1"/>
          </p:cNvSpPr>
          <p:nvPr/>
        </p:nvSpPr>
        <p:spPr bwMode="auto">
          <a:xfrm>
            <a:off x="6881093" y="3275137"/>
            <a:ext cx="5655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8691" name="直接连接符 42"/>
          <p:cNvCxnSpPr>
            <a:cxnSpLocks noChangeShapeType="1"/>
          </p:cNvCxnSpPr>
          <p:nvPr/>
        </p:nvCxnSpPr>
        <p:spPr bwMode="auto">
          <a:xfrm rot="10800000">
            <a:off x="7068021" y="2622674"/>
            <a:ext cx="285750" cy="1191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92" name="TextBox 43"/>
          <p:cNvSpPr txBox="1">
            <a:spLocks noChangeArrowheads="1"/>
          </p:cNvSpPr>
          <p:nvPr/>
        </p:nvSpPr>
        <p:spPr bwMode="auto">
          <a:xfrm>
            <a:off x="7028731" y="2682205"/>
            <a:ext cx="5488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8693" name="直接箭头连接符 44"/>
          <p:cNvCxnSpPr>
            <a:cxnSpLocks noChangeShapeType="1"/>
          </p:cNvCxnSpPr>
          <p:nvPr/>
        </p:nvCxnSpPr>
        <p:spPr bwMode="auto">
          <a:xfrm rot="5400000" flipH="1" flipV="1">
            <a:off x="7140650" y="2679824"/>
            <a:ext cx="134541" cy="119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94" name="直接箭头连接符 45"/>
          <p:cNvCxnSpPr>
            <a:cxnSpLocks noChangeShapeType="1"/>
          </p:cNvCxnSpPr>
          <p:nvPr/>
        </p:nvCxnSpPr>
        <p:spPr bwMode="auto">
          <a:xfrm rot="16200000" flipH="1">
            <a:off x="7152556" y="3090590"/>
            <a:ext cx="134540" cy="119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95" name="直接连接符 46"/>
          <p:cNvCxnSpPr>
            <a:cxnSpLocks noChangeShapeType="1"/>
          </p:cNvCxnSpPr>
          <p:nvPr/>
        </p:nvCxnSpPr>
        <p:spPr bwMode="auto">
          <a:xfrm rot="10800000">
            <a:off x="5524971" y="1674936"/>
            <a:ext cx="285750" cy="1191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96" name="直接箭头连接符 48"/>
          <p:cNvCxnSpPr>
            <a:cxnSpLocks noChangeShapeType="1"/>
          </p:cNvCxnSpPr>
          <p:nvPr/>
        </p:nvCxnSpPr>
        <p:spPr bwMode="auto">
          <a:xfrm rot="5400000" flipH="1" flipV="1">
            <a:off x="5535092" y="1795785"/>
            <a:ext cx="228600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97" name="直接箭头连接符 49"/>
          <p:cNvCxnSpPr>
            <a:cxnSpLocks noChangeShapeType="1"/>
          </p:cNvCxnSpPr>
          <p:nvPr/>
        </p:nvCxnSpPr>
        <p:spPr bwMode="auto">
          <a:xfrm rot="16200000" flipH="1">
            <a:off x="5536283" y="2485157"/>
            <a:ext cx="228600" cy="119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9" name="图片 58" descr="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806" y="2132136"/>
            <a:ext cx="4717256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99" name="TextBox 20"/>
          <p:cNvSpPr txBox="1">
            <a:spLocks noChangeArrowheads="1"/>
          </p:cNvSpPr>
          <p:nvPr/>
        </p:nvSpPr>
        <p:spPr bwMode="auto">
          <a:xfrm>
            <a:off x="2229321" y="2681015"/>
            <a:ext cx="7429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700" name="TextBox 21"/>
          <p:cNvSpPr txBox="1">
            <a:spLocks noChangeArrowheads="1"/>
          </p:cNvSpPr>
          <p:nvPr/>
        </p:nvSpPr>
        <p:spPr bwMode="auto">
          <a:xfrm>
            <a:off x="3830712" y="2016646"/>
            <a:ext cx="7429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4" name="图片 53" descr="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69" y="2492896"/>
            <a:ext cx="210621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图片 64" descr="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144" y="2474243"/>
            <a:ext cx="2106216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矩形 65"/>
          <p:cNvSpPr>
            <a:spLocks noChangeArrowheads="1"/>
          </p:cNvSpPr>
          <p:nvPr/>
        </p:nvSpPr>
        <p:spPr bwMode="auto">
          <a:xfrm>
            <a:off x="1924521" y="2696493"/>
            <a:ext cx="1600200" cy="915591"/>
          </a:xfrm>
          <a:prstGeom prst="rect">
            <a:avLst/>
          </a:prstGeom>
          <a:noFill/>
          <a:ln w="57150" algn="ctr">
            <a:solidFill>
              <a:srgbClr val="FFC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48"/>
          <p:cNvGrpSpPr/>
          <p:nvPr/>
        </p:nvGrpSpPr>
        <p:grpSpPr bwMode="auto">
          <a:xfrm>
            <a:off x="1938808" y="2139279"/>
            <a:ext cx="4672013" cy="1497033"/>
            <a:chOff x="1085849" y="3581171"/>
            <a:chExt cx="6229225" cy="1995824"/>
          </a:xfrm>
        </p:grpSpPr>
        <p:grpSp>
          <p:nvGrpSpPr>
            <p:cNvPr id="28721" name="组合 44"/>
            <p:cNvGrpSpPr/>
            <p:nvPr/>
          </p:nvGrpSpPr>
          <p:grpSpPr bwMode="auto">
            <a:xfrm>
              <a:off x="5257716" y="3581171"/>
              <a:ext cx="2057358" cy="1307163"/>
              <a:chOff x="5257716" y="3581171"/>
              <a:chExt cx="2057358" cy="1307163"/>
            </a:xfrm>
          </p:grpSpPr>
          <p:sp>
            <p:nvSpPr>
              <p:cNvPr id="28723" name="矩形 42"/>
              <p:cNvSpPr>
                <a:spLocks noChangeArrowheads="1"/>
              </p:cNvSpPr>
              <p:nvPr/>
            </p:nvSpPr>
            <p:spPr bwMode="auto">
              <a:xfrm>
                <a:off x="5257716" y="3581171"/>
                <a:ext cx="2057358" cy="1202971"/>
              </a:xfrm>
              <a:prstGeom prst="rect">
                <a:avLst/>
              </a:prstGeom>
              <a:solidFill>
                <a:srgbClr val="8CCBD4"/>
              </a:solidFill>
              <a:ln w="57150" algn="ctr">
                <a:solidFill>
                  <a:srgbClr val="FFC000"/>
                </a:solidFill>
                <a:rou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8724" name="TextBox 43"/>
              <p:cNvSpPr txBox="1">
                <a:spLocks noChangeArrowheads="1"/>
              </p:cNvSpPr>
              <p:nvPr/>
            </p:nvSpPr>
            <p:spPr bwMode="auto">
              <a:xfrm>
                <a:off x="5486313" y="3657363"/>
                <a:ext cx="1447800" cy="12309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54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54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4" name="组合 45"/>
            <p:cNvGrpSpPr/>
            <p:nvPr/>
          </p:nvGrpSpPr>
          <p:grpSpPr>
            <a:xfrm>
              <a:off x="1085849" y="4344316"/>
              <a:ext cx="2085933" cy="1232679"/>
              <a:chOff x="5124449" y="3567802"/>
              <a:chExt cx="2085933" cy="1232679"/>
            </a:xfrm>
            <a:solidFill>
              <a:schemeClr val="bg1"/>
            </a:solidFill>
          </p:grpSpPr>
          <p:sp>
            <p:nvSpPr>
              <p:cNvPr id="74" name="矩形 73"/>
              <p:cNvSpPr/>
              <p:nvPr/>
            </p:nvSpPr>
            <p:spPr bwMode="auto">
              <a:xfrm>
                <a:off x="5124449" y="3567802"/>
                <a:ext cx="2085933" cy="1159202"/>
              </a:xfrm>
              <a:prstGeom prst="rect">
                <a:avLst/>
              </a:prstGeom>
              <a:grpFill/>
              <a:ln w="5715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5544457" y="3569510"/>
                <a:ext cx="1447800" cy="123097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altLang="zh-CN" sz="5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78" name="矩形 77"/>
          <p:cNvSpPr>
            <a:spLocks noChangeArrowheads="1"/>
          </p:cNvSpPr>
          <p:nvPr/>
        </p:nvSpPr>
        <p:spPr bwMode="auto">
          <a:xfrm>
            <a:off x="3524721" y="2139280"/>
            <a:ext cx="3086100" cy="1477566"/>
          </a:xfrm>
          <a:prstGeom prst="rect">
            <a:avLst/>
          </a:prstGeom>
          <a:noFill/>
          <a:ln w="76200" algn="ctr">
            <a:solidFill>
              <a:srgbClr val="00FF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706" name="TextBox 19"/>
          <p:cNvSpPr txBox="1">
            <a:spLocks noChangeArrowheads="1"/>
          </p:cNvSpPr>
          <p:nvPr/>
        </p:nvSpPr>
        <p:spPr bwMode="auto">
          <a:xfrm>
            <a:off x="5373762" y="2882230"/>
            <a:ext cx="7429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54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3524721" y="2139280"/>
            <a:ext cx="3086100" cy="1477566"/>
          </a:xfrm>
          <a:prstGeom prst="rect">
            <a:avLst/>
          </a:prstGeom>
          <a:solidFill>
            <a:srgbClr val="FFFF00"/>
          </a:solidFill>
          <a:ln w="76200" algn="ctr">
            <a:solidFill>
              <a:srgbClr val="00FF00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8708" name="直接连接符 29"/>
          <p:cNvCxnSpPr>
            <a:cxnSpLocks noChangeShapeType="1"/>
          </p:cNvCxnSpPr>
          <p:nvPr/>
        </p:nvCxnSpPr>
        <p:spPr bwMode="auto">
          <a:xfrm rot="5400000">
            <a:off x="1776289" y="3817466"/>
            <a:ext cx="285750" cy="119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709" name="直接连接符 30"/>
          <p:cNvCxnSpPr>
            <a:cxnSpLocks noChangeShapeType="1"/>
          </p:cNvCxnSpPr>
          <p:nvPr/>
        </p:nvCxnSpPr>
        <p:spPr bwMode="auto">
          <a:xfrm rot="5400000">
            <a:off x="6462589" y="3797226"/>
            <a:ext cx="285750" cy="119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710" name="直接箭头连接符 32"/>
          <p:cNvCxnSpPr>
            <a:cxnSpLocks noChangeShapeType="1"/>
          </p:cNvCxnSpPr>
          <p:nvPr/>
        </p:nvCxnSpPr>
        <p:spPr bwMode="auto">
          <a:xfrm>
            <a:off x="3105621" y="3846636"/>
            <a:ext cx="404813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711" name="直接箭头连接符 33"/>
          <p:cNvCxnSpPr>
            <a:cxnSpLocks noChangeShapeType="1"/>
          </p:cNvCxnSpPr>
          <p:nvPr/>
        </p:nvCxnSpPr>
        <p:spPr bwMode="auto">
          <a:xfrm flipH="1">
            <a:off x="1919758" y="3846636"/>
            <a:ext cx="404813" cy="1191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712" name="TextBox 34"/>
          <p:cNvSpPr txBox="1">
            <a:spLocks noChangeArrowheads="1"/>
          </p:cNvSpPr>
          <p:nvPr/>
        </p:nvSpPr>
        <p:spPr bwMode="auto">
          <a:xfrm>
            <a:off x="2359100" y="3639468"/>
            <a:ext cx="748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8713" name="直接连接符 30"/>
          <p:cNvCxnSpPr>
            <a:cxnSpLocks noChangeShapeType="1"/>
          </p:cNvCxnSpPr>
          <p:nvPr/>
        </p:nvCxnSpPr>
        <p:spPr bwMode="auto">
          <a:xfrm rot="5400000">
            <a:off x="3371726" y="3829373"/>
            <a:ext cx="285750" cy="119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714" name="直接连接符 30"/>
          <p:cNvCxnSpPr>
            <a:cxnSpLocks noChangeShapeType="1"/>
          </p:cNvCxnSpPr>
          <p:nvPr/>
        </p:nvCxnSpPr>
        <p:spPr bwMode="auto">
          <a:xfrm rot="5400000">
            <a:off x="4910014" y="3823420"/>
            <a:ext cx="285750" cy="119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715" name="直接箭头连接符 32"/>
          <p:cNvCxnSpPr>
            <a:cxnSpLocks noChangeShapeType="1"/>
          </p:cNvCxnSpPr>
          <p:nvPr/>
        </p:nvCxnSpPr>
        <p:spPr bwMode="auto">
          <a:xfrm>
            <a:off x="4649862" y="3845447"/>
            <a:ext cx="404813" cy="119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716" name="直接箭头连接符 33"/>
          <p:cNvCxnSpPr>
            <a:cxnSpLocks noChangeShapeType="1"/>
          </p:cNvCxnSpPr>
          <p:nvPr/>
        </p:nvCxnSpPr>
        <p:spPr bwMode="auto">
          <a:xfrm flipH="1">
            <a:off x="3523531" y="3845447"/>
            <a:ext cx="404813" cy="119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717" name="TextBox 34"/>
          <p:cNvSpPr txBox="1">
            <a:spLocks noChangeArrowheads="1"/>
          </p:cNvSpPr>
          <p:nvPr/>
        </p:nvSpPr>
        <p:spPr bwMode="auto">
          <a:xfrm>
            <a:off x="3971206" y="3638278"/>
            <a:ext cx="748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8718" name="直接箭头连接符 32"/>
          <p:cNvCxnSpPr>
            <a:cxnSpLocks noChangeShapeType="1"/>
          </p:cNvCxnSpPr>
          <p:nvPr/>
        </p:nvCxnSpPr>
        <p:spPr bwMode="auto">
          <a:xfrm>
            <a:off x="6198865" y="3840684"/>
            <a:ext cx="404813" cy="119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719" name="直接箭头连接符 33"/>
          <p:cNvCxnSpPr>
            <a:cxnSpLocks noChangeShapeType="1"/>
          </p:cNvCxnSpPr>
          <p:nvPr/>
        </p:nvCxnSpPr>
        <p:spPr bwMode="auto">
          <a:xfrm flipH="1">
            <a:off x="5077296" y="3840684"/>
            <a:ext cx="406004" cy="119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720" name="TextBox 34"/>
          <p:cNvSpPr txBox="1">
            <a:spLocks noChangeArrowheads="1"/>
          </p:cNvSpPr>
          <p:nvPr/>
        </p:nvSpPr>
        <p:spPr bwMode="auto">
          <a:xfrm>
            <a:off x="5514256" y="3633515"/>
            <a:ext cx="7489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96296E-6 L -0.22691 -0.0057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54" y="-30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0.22848 -0.0002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24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3" dur="indefinite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65903 -0.001481 " pathEditMode="relative" rAng="0" ptsTypes="">
                                      <p:cBhvr>
                                        <p:cTn id="3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75139 -0.002716 " pathEditMode="relative" rAng="0" ptsTypes="">
                                      <p:cBhvr>
                                        <p:cTn id="45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5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6" dur="indefinite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4464496" y="843558"/>
            <a:ext cx="3349343" cy="2125459"/>
          </a:xfrm>
          <a:prstGeom prst="cloudCallout">
            <a:avLst>
              <a:gd name="adj1" fmla="val 52333"/>
              <a:gd name="adj2" fmla="val 30815"/>
            </a:avLst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个棱长为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厘米的正方体纸箱放在墙角处，如左图。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" name="Picture 4" descr="小孩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554" y="2432217"/>
            <a:ext cx="600208" cy="1301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4685" y="3075806"/>
            <a:ext cx="129520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AutoShape 27"/>
          <p:cNvSpPr>
            <a:spLocks noChangeArrowheads="1"/>
          </p:cNvSpPr>
          <p:nvPr/>
        </p:nvSpPr>
        <p:spPr bwMode="auto">
          <a:xfrm>
            <a:off x="1859891" y="3244535"/>
            <a:ext cx="4728333" cy="1271431"/>
          </a:xfrm>
          <a:prstGeom prst="wedgeRoundRectCallout">
            <a:avLst>
              <a:gd name="adj1" fmla="val -60656"/>
              <a:gd name="adj2" fmla="val -32595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有几个面露在外面呢？露在外面的面积是多少呢？今天我们就来研究其中的规律。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pic>
        <p:nvPicPr>
          <p:cNvPr id="12" name="图片 6" descr="8.png">
            <a:extLst>
              <a:ext uri="{FF2B5EF4-FFF2-40B4-BE49-F238E27FC236}">
                <a16:creationId xmlns:a16="http://schemas.microsoft.com/office/drawing/2014/main" id="{462AF214-B8C5-4A66-8FF1-2EDCC73582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98" y="948411"/>
            <a:ext cx="3564731" cy="2249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467544" y="267494"/>
            <a:ext cx="814724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学校运动会的领奖台除了底面不涂漆外，其他各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面都涂漆，需要涂漆的面积是多少平方厘米？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（单位：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55576" y="1851670"/>
            <a:ext cx="771519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从前面看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100+100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×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30+40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个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从左面看：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50×70             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从上面看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100+100+100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×50  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个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100+100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×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30+40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×2+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50×70×2+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100+100+100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×50</a:t>
            </a: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=28000+7000+15000</a:t>
            </a: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=50000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（平方厘米）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答：需要涂漆的面积是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50000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平方厘米。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对话气泡: 圆角矩形 12"/>
          <p:cNvSpPr/>
          <p:nvPr/>
        </p:nvSpPr>
        <p:spPr>
          <a:xfrm>
            <a:off x="5436096" y="1995686"/>
            <a:ext cx="3438204" cy="785242"/>
          </a:xfrm>
          <a:prstGeom prst="roundRect">
            <a:avLst/>
          </a:prstGeom>
          <a:noFill/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越难的题，答题的时候越要注意答题的条理性（标注）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4390" name="Text Box 54"/>
          <p:cNvSpPr txBox="1">
            <a:spLocks noChangeArrowheads="1"/>
          </p:cNvSpPr>
          <p:nvPr/>
        </p:nvSpPr>
        <p:spPr bwMode="auto">
          <a:xfrm>
            <a:off x="3168254" y="2193131"/>
            <a:ext cx="21550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1050">
              <a:latin typeface="+mn-ea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43608" y="2042720"/>
            <a:ext cx="6913378" cy="2183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观察露在外面的面的方法：</a:t>
            </a: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）分别观察每个正方体露在外面的面，再计算全部正方体露在外面的面；      </a:t>
            </a: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）分别从不同的方向观察，看每个方向能观察到几个面，再计算一共有几个面露在外面。</a:t>
            </a:r>
          </a:p>
          <a:p>
            <a:endParaRPr lang="zh-CN" altLang="en-US" sz="16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" name="Text Box 54"/>
          <p:cNvSpPr txBox="1">
            <a:spLocks noChangeArrowheads="1"/>
          </p:cNvSpPr>
          <p:nvPr/>
        </p:nvSpPr>
        <p:spPr bwMode="auto">
          <a:xfrm>
            <a:off x="3168254" y="2193131"/>
            <a:ext cx="21550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1050">
              <a:latin typeface="+mn-ea"/>
              <a:ea typeface="+mn-ea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4390" name="Text Box 54"/>
          <p:cNvSpPr txBox="1">
            <a:spLocks noChangeArrowheads="1"/>
          </p:cNvSpPr>
          <p:nvPr/>
        </p:nvSpPr>
        <p:spPr bwMode="auto">
          <a:xfrm>
            <a:off x="3168254" y="2193131"/>
            <a:ext cx="21550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1050">
              <a:latin typeface="+mn-ea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43608" y="1898704"/>
            <a:ext cx="688922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摆放正方体个数与露在外面的面数的变化规律：</a:t>
            </a: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横放一排的规律：每增加一个小正方体就增加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个面； </a:t>
            </a: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竖放一排的规律：每增加一个小正方体就增加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个面。 </a:t>
            </a:r>
          </a:p>
        </p:txBody>
      </p:sp>
      <p:sp>
        <p:nvSpPr>
          <p:cNvPr id="16" name="Text Box 54"/>
          <p:cNvSpPr txBox="1">
            <a:spLocks noChangeArrowheads="1"/>
          </p:cNvSpPr>
          <p:nvPr/>
        </p:nvSpPr>
        <p:spPr bwMode="auto">
          <a:xfrm>
            <a:off x="3168254" y="2193131"/>
            <a:ext cx="21550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1050">
              <a:latin typeface="+mn-ea"/>
              <a:ea typeface="+mn-ea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05710B00-3D23-48B6-AFDC-E776B80429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1" name="文本框 14">
            <a:extLst>
              <a:ext uri="{FF2B5EF4-FFF2-40B4-BE49-F238E27FC236}">
                <a16:creationId xmlns:a16="http://schemas.microsoft.com/office/drawing/2014/main" id="{CCE0CA8B-C3CC-47D8-9AAC-EBBAB8A9AFBB}"/>
              </a:ext>
            </a:extLst>
          </p:cNvPr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102CBB2-B7A3-4576-8ABE-73C57BE31E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3F972833-7286-41A6-859D-D235DE2E02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图片 6" descr="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1437085"/>
            <a:ext cx="3564731" cy="2249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 bwMode="auto">
          <a:xfrm>
            <a:off x="611560" y="987574"/>
            <a:ext cx="79928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 spc="-150" dirty="0">
                <a:latin typeface="楷体" panose="02010609060101010101" pitchFamily="49" charset="-122"/>
                <a:ea typeface="楷体" panose="02010609060101010101" pitchFamily="49" charset="-122"/>
              </a:rPr>
              <a:t>有几个面露在外面？露在外面的面积是多少平方厘米？</a:t>
            </a:r>
          </a:p>
        </p:txBody>
      </p:sp>
      <p:grpSp>
        <p:nvGrpSpPr>
          <p:cNvPr id="3" name="组合 18"/>
          <p:cNvGrpSpPr/>
          <p:nvPr/>
        </p:nvGrpSpPr>
        <p:grpSpPr bwMode="auto">
          <a:xfrm>
            <a:off x="5357813" y="2619376"/>
            <a:ext cx="201216" cy="594122"/>
            <a:chOff x="5619674" y="3493028"/>
            <a:chExt cx="268404" cy="792000"/>
          </a:xfrm>
        </p:grpSpPr>
        <p:cxnSp>
          <p:nvCxnSpPr>
            <p:cNvPr id="15" name="直接箭头连接符 14"/>
            <p:cNvCxnSpPr/>
            <p:nvPr/>
          </p:nvCxnSpPr>
          <p:spPr>
            <a:xfrm>
              <a:off x="5748318" y="3493028"/>
              <a:ext cx="0" cy="792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5619674" y="3508900"/>
              <a:ext cx="2525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5635556" y="4285028"/>
              <a:ext cx="2525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647276" y="2740337"/>
            <a:ext cx="1264444" cy="4154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dirty="0"/>
              <a:t>50cm</a:t>
            </a:r>
            <a:endParaRPr lang="zh-CN" altLang="en-US" sz="2100" dirty="0"/>
          </a:p>
        </p:txBody>
      </p:sp>
      <p:sp>
        <p:nvSpPr>
          <p:cNvPr id="21" name="任意多边形 20"/>
          <p:cNvSpPr/>
          <p:nvPr/>
        </p:nvSpPr>
        <p:spPr>
          <a:xfrm>
            <a:off x="3462338" y="2633663"/>
            <a:ext cx="476250" cy="800100"/>
          </a:xfrm>
          <a:custGeom>
            <a:avLst/>
            <a:gdLst>
              <a:gd name="connsiteX0" fmla="*/ 628650 w 635000"/>
              <a:gd name="connsiteY0" fmla="*/ 279400 h 1066800"/>
              <a:gd name="connsiteX1" fmla="*/ 635000 w 635000"/>
              <a:gd name="connsiteY1" fmla="*/ 1066800 h 1066800"/>
              <a:gd name="connsiteX2" fmla="*/ 0 w 635000"/>
              <a:gd name="connsiteY2" fmla="*/ 774700 h 1066800"/>
              <a:gd name="connsiteX3" fmla="*/ 0 w 635000"/>
              <a:gd name="connsiteY3" fmla="*/ 0 h 1066800"/>
              <a:gd name="connsiteX4" fmla="*/ 628650 w 635000"/>
              <a:gd name="connsiteY4" fmla="*/ 2794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5000" h="1066800">
                <a:moveTo>
                  <a:pt x="628650" y="279400"/>
                </a:moveTo>
                <a:cubicBezTo>
                  <a:pt x="630767" y="541867"/>
                  <a:pt x="632883" y="804333"/>
                  <a:pt x="635000" y="1066800"/>
                </a:cubicBezTo>
                <a:lnTo>
                  <a:pt x="0" y="774700"/>
                </a:lnTo>
                <a:lnTo>
                  <a:pt x="0" y="0"/>
                </a:lnTo>
                <a:lnTo>
                  <a:pt x="628650" y="279400"/>
                </a:lnTo>
                <a:close/>
              </a:path>
            </a:pathLst>
          </a:custGeom>
          <a:solidFill>
            <a:srgbClr val="00B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/>
          </a:p>
        </p:txBody>
      </p:sp>
      <p:sp>
        <p:nvSpPr>
          <p:cNvPr id="22" name="任意多边形 21"/>
          <p:cNvSpPr/>
          <p:nvPr/>
        </p:nvSpPr>
        <p:spPr>
          <a:xfrm>
            <a:off x="3467100" y="2414587"/>
            <a:ext cx="952500" cy="433388"/>
          </a:xfrm>
          <a:custGeom>
            <a:avLst/>
            <a:gdLst>
              <a:gd name="connsiteX0" fmla="*/ 622300 w 1270000"/>
              <a:gd name="connsiteY0" fmla="*/ 577850 h 577850"/>
              <a:gd name="connsiteX1" fmla="*/ 1270000 w 1270000"/>
              <a:gd name="connsiteY1" fmla="*/ 285750 h 577850"/>
              <a:gd name="connsiteX2" fmla="*/ 628650 w 1270000"/>
              <a:gd name="connsiteY2" fmla="*/ 0 h 577850"/>
              <a:gd name="connsiteX3" fmla="*/ 0 w 1270000"/>
              <a:gd name="connsiteY3" fmla="*/ 292100 h 577850"/>
              <a:gd name="connsiteX4" fmla="*/ 622300 w 1270000"/>
              <a:gd name="connsiteY4" fmla="*/ 577850 h 57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000" h="577850">
                <a:moveTo>
                  <a:pt x="622300" y="577850"/>
                </a:moveTo>
                <a:lnTo>
                  <a:pt x="1270000" y="285750"/>
                </a:lnTo>
                <a:lnTo>
                  <a:pt x="628650" y="0"/>
                </a:lnTo>
                <a:lnTo>
                  <a:pt x="0" y="292100"/>
                </a:lnTo>
                <a:lnTo>
                  <a:pt x="622300" y="57785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/>
          </a:p>
        </p:txBody>
      </p:sp>
      <p:sp>
        <p:nvSpPr>
          <p:cNvPr id="24" name="任意多边形 23"/>
          <p:cNvSpPr/>
          <p:nvPr/>
        </p:nvSpPr>
        <p:spPr>
          <a:xfrm>
            <a:off x="3944541" y="2628900"/>
            <a:ext cx="481013" cy="804863"/>
          </a:xfrm>
          <a:custGeom>
            <a:avLst/>
            <a:gdLst>
              <a:gd name="connsiteX0" fmla="*/ 6350 w 641350"/>
              <a:gd name="connsiteY0" fmla="*/ 298450 h 1073150"/>
              <a:gd name="connsiteX1" fmla="*/ 0 w 641350"/>
              <a:gd name="connsiteY1" fmla="*/ 1073150 h 1073150"/>
              <a:gd name="connsiteX2" fmla="*/ 641350 w 641350"/>
              <a:gd name="connsiteY2" fmla="*/ 787400 h 1073150"/>
              <a:gd name="connsiteX3" fmla="*/ 635000 w 641350"/>
              <a:gd name="connsiteY3" fmla="*/ 0 h 1073150"/>
              <a:gd name="connsiteX4" fmla="*/ 6350 w 641350"/>
              <a:gd name="connsiteY4" fmla="*/ 298450 h 1073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1350" h="1073150">
                <a:moveTo>
                  <a:pt x="6350" y="298450"/>
                </a:moveTo>
                <a:cubicBezTo>
                  <a:pt x="4233" y="556683"/>
                  <a:pt x="2117" y="814917"/>
                  <a:pt x="0" y="1073150"/>
                </a:cubicBezTo>
                <a:lnTo>
                  <a:pt x="641350" y="787400"/>
                </a:lnTo>
                <a:cubicBezTo>
                  <a:pt x="639233" y="524933"/>
                  <a:pt x="637117" y="262467"/>
                  <a:pt x="635000" y="0"/>
                </a:cubicBezTo>
                <a:lnTo>
                  <a:pt x="6350" y="298450"/>
                </a:lnTo>
                <a:close/>
              </a:path>
            </a:pathLst>
          </a:cu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/>
          </a:p>
        </p:txBody>
      </p:sp>
      <p:sp>
        <p:nvSpPr>
          <p:cNvPr id="25" name="任意多边形 24"/>
          <p:cNvSpPr/>
          <p:nvPr/>
        </p:nvSpPr>
        <p:spPr>
          <a:xfrm>
            <a:off x="4424363" y="2636044"/>
            <a:ext cx="476250" cy="800100"/>
          </a:xfrm>
          <a:custGeom>
            <a:avLst/>
            <a:gdLst>
              <a:gd name="connsiteX0" fmla="*/ 628650 w 635000"/>
              <a:gd name="connsiteY0" fmla="*/ 279400 h 1066800"/>
              <a:gd name="connsiteX1" fmla="*/ 635000 w 635000"/>
              <a:gd name="connsiteY1" fmla="*/ 1066800 h 1066800"/>
              <a:gd name="connsiteX2" fmla="*/ 0 w 635000"/>
              <a:gd name="connsiteY2" fmla="*/ 774700 h 1066800"/>
              <a:gd name="connsiteX3" fmla="*/ 0 w 635000"/>
              <a:gd name="connsiteY3" fmla="*/ 0 h 1066800"/>
              <a:gd name="connsiteX4" fmla="*/ 628650 w 635000"/>
              <a:gd name="connsiteY4" fmla="*/ 2794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5000" h="1066800">
                <a:moveTo>
                  <a:pt x="628650" y="279400"/>
                </a:moveTo>
                <a:cubicBezTo>
                  <a:pt x="630767" y="541867"/>
                  <a:pt x="632883" y="804333"/>
                  <a:pt x="635000" y="1066800"/>
                </a:cubicBezTo>
                <a:lnTo>
                  <a:pt x="0" y="774700"/>
                </a:lnTo>
                <a:lnTo>
                  <a:pt x="0" y="0"/>
                </a:lnTo>
                <a:lnTo>
                  <a:pt x="628650" y="279400"/>
                </a:lnTo>
                <a:close/>
              </a:path>
            </a:pathLst>
          </a:custGeom>
          <a:solidFill>
            <a:srgbClr val="00B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/>
          </a:p>
        </p:txBody>
      </p:sp>
      <p:sp>
        <p:nvSpPr>
          <p:cNvPr id="26" name="任意多边形 25"/>
          <p:cNvSpPr/>
          <p:nvPr/>
        </p:nvSpPr>
        <p:spPr>
          <a:xfrm>
            <a:off x="4429125" y="2416969"/>
            <a:ext cx="952500" cy="433388"/>
          </a:xfrm>
          <a:custGeom>
            <a:avLst/>
            <a:gdLst>
              <a:gd name="connsiteX0" fmla="*/ 622300 w 1270000"/>
              <a:gd name="connsiteY0" fmla="*/ 577850 h 577850"/>
              <a:gd name="connsiteX1" fmla="*/ 1270000 w 1270000"/>
              <a:gd name="connsiteY1" fmla="*/ 285750 h 577850"/>
              <a:gd name="connsiteX2" fmla="*/ 628650 w 1270000"/>
              <a:gd name="connsiteY2" fmla="*/ 0 h 577850"/>
              <a:gd name="connsiteX3" fmla="*/ 0 w 1270000"/>
              <a:gd name="connsiteY3" fmla="*/ 292100 h 577850"/>
              <a:gd name="connsiteX4" fmla="*/ 622300 w 1270000"/>
              <a:gd name="connsiteY4" fmla="*/ 577850 h 57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000" h="577850">
                <a:moveTo>
                  <a:pt x="622300" y="577850"/>
                </a:moveTo>
                <a:lnTo>
                  <a:pt x="1270000" y="285750"/>
                </a:lnTo>
                <a:lnTo>
                  <a:pt x="628650" y="0"/>
                </a:lnTo>
                <a:lnTo>
                  <a:pt x="0" y="292100"/>
                </a:lnTo>
                <a:lnTo>
                  <a:pt x="622300" y="57785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/>
          </a:p>
        </p:txBody>
      </p:sp>
      <p:sp>
        <p:nvSpPr>
          <p:cNvPr id="27" name="任意多边形 26"/>
          <p:cNvSpPr/>
          <p:nvPr/>
        </p:nvSpPr>
        <p:spPr>
          <a:xfrm>
            <a:off x="4895850" y="2631281"/>
            <a:ext cx="481013" cy="804863"/>
          </a:xfrm>
          <a:custGeom>
            <a:avLst/>
            <a:gdLst>
              <a:gd name="connsiteX0" fmla="*/ 6350 w 641350"/>
              <a:gd name="connsiteY0" fmla="*/ 298450 h 1073150"/>
              <a:gd name="connsiteX1" fmla="*/ 0 w 641350"/>
              <a:gd name="connsiteY1" fmla="*/ 1073150 h 1073150"/>
              <a:gd name="connsiteX2" fmla="*/ 641350 w 641350"/>
              <a:gd name="connsiteY2" fmla="*/ 787400 h 1073150"/>
              <a:gd name="connsiteX3" fmla="*/ 635000 w 641350"/>
              <a:gd name="connsiteY3" fmla="*/ 0 h 1073150"/>
              <a:gd name="connsiteX4" fmla="*/ 6350 w 641350"/>
              <a:gd name="connsiteY4" fmla="*/ 298450 h 1073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1350" h="1073150">
                <a:moveTo>
                  <a:pt x="6350" y="298450"/>
                </a:moveTo>
                <a:cubicBezTo>
                  <a:pt x="4233" y="556683"/>
                  <a:pt x="2117" y="814917"/>
                  <a:pt x="0" y="1073150"/>
                </a:cubicBezTo>
                <a:lnTo>
                  <a:pt x="641350" y="787400"/>
                </a:lnTo>
                <a:cubicBezTo>
                  <a:pt x="639233" y="524933"/>
                  <a:pt x="637117" y="262467"/>
                  <a:pt x="635000" y="0"/>
                </a:cubicBezTo>
                <a:lnTo>
                  <a:pt x="6350" y="298450"/>
                </a:lnTo>
                <a:close/>
              </a:path>
            </a:pathLst>
          </a:cu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/>
          </a:p>
        </p:txBody>
      </p:sp>
      <p:sp>
        <p:nvSpPr>
          <p:cNvPr id="28" name="任意多边形 27"/>
          <p:cNvSpPr/>
          <p:nvPr/>
        </p:nvSpPr>
        <p:spPr>
          <a:xfrm>
            <a:off x="3949304" y="1819275"/>
            <a:ext cx="476250" cy="800100"/>
          </a:xfrm>
          <a:custGeom>
            <a:avLst/>
            <a:gdLst>
              <a:gd name="connsiteX0" fmla="*/ 628650 w 635000"/>
              <a:gd name="connsiteY0" fmla="*/ 279400 h 1066800"/>
              <a:gd name="connsiteX1" fmla="*/ 635000 w 635000"/>
              <a:gd name="connsiteY1" fmla="*/ 1066800 h 1066800"/>
              <a:gd name="connsiteX2" fmla="*/ 0 w 635000"/>
              <a:gd name="connsiteY2" fmla="*/ 774700 h 1066800"/>
              <a:gd name="connsiteX3" fmla="*/ 0 w 635000"/>
              <a:gd name="connsiteY3" fmla="*/ 0 h 1066800"/>
              <a:gd name="connsiteX4" fmla="*/ 628650 w 635000"/>
              <a:gd name="connsiteY4" fmla="*/ 2794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5000" h="1066800">
                <a:moveTo>
                  <a:pt x="628650" y="279400"/>
                </a:moveTo>
                <a:cubicBezTo>
                  <a:pt x="630767" y="541867"/>
                  <a:pt x="632883" y="804333"/>
                  <a:pt x="635000" y="1066800"/>
                </a:cubicBezTo>
                <a:lnTo>
                  <a:pt x="0" y="774700"/>
                </a:lnTo>
                <a:lnTo>
                  <a:pt x="0" y="0"/>
                </a:lnTo>
                <a:lnTo>
                  <a:pt x="628650" y="279400"/>
                </a:lnTo>
                <a:close/>
              </a:path>
            </a:pathLst>
          </a:custGeom>
          <a:solidFill>
            <a:srgbClr val="00B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/>
          </a:p>
        </p:txBody>
      </p:sp>
      <p:sp>
        <p:nvSpPr>
          <p:cNvPr id="29" name="任意多边形 28"/>
          <p:cNvSpPr/>
          <p:nvPr/>
        </p:nvSpPr>
        <p:spPr>
          <a:xfrm>
            <a:off x="3954066" y="1600200"/>
            <a:ext cx="952500" cy="433388"/>
          </a:xfrm>
          <a:custGeom>
            <a:avLst/>
            <a:gdLst>
              <a:gd name="connsiteX0" fmla="*/ 622300 w 1270000"/>
              <a:gd name="connsiteY0" fmla="*/ 577850 h 577850"/>
              <a:gd name="connsiteX1" fmla="*/ 1270000 w 1270000"/>
              <a:gd name="connsiteY1" fmla="*/ 285750 h 577850"/>
              <a:gd name="connsiteX2" fmla="*/ 628650 w 1270000"/>
              <a:gd name="connsiteY2" fmla="*/ 0 h 577850"/>
              <a:gd name="connsiteX3" fmla="*/ 0 w 1270000"/>
              <a:gd name="connsiteY3" fmla="*/ 292100 h 577850"/>
              <a:gd name="connsiteX4" fmla="*/ 622300 w 1270000"/>
              <a:gd name="connsiteY4" fmla="*/ 577850 h 57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000" h="577850">
                <a:moveTo>
                  <a:pt x="622300" y="577850"/>
                </a:moveTo>
                <a:lnTo>
                  <a:pt x="1270000" y="285750"/>
                </a:lnTo>
                <a:lnTo>
                  <a:pt x="628650" y="0"/>
                </a:lnTo>
                <a:lnTo>
                  <a:pt x="0" y="292100"/>
                </a:lnTo>
                <a:lnTo>
                  <a:pt x="622300" y="57785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/>
          </a:p>
        </p:txBody>
      </p:sp>
      <p:sp>
        <p:nvSpPr>
          <p:cNvPr id="30" name="任意多边形 29"/>
          <p:cNvSpPr/>
          <p:nvPr/>
        </p:nvSpPr>
        <p:spPr>
          <a:xfrm>
            <a:off x="4420791" y="1814512"/>
            <a:ext cx="481013" cy="804863"/>
          </a:xfrm>
          <a:custGeom>
            <a:avLst/>
            <a:gdLst>
              <a:gd name="connsiteX0" fmla="*/ 6350 w 641350"/>
              <a:gd name="connsiteY0" fmla="*/ 298450 h 1073150"/>
              <a:gd name="connsiteX1" fmla="*/ 0 w 641350"/>
              <a:gd name="connsiteY1" fmla="*/ 1073150 h 1073150"/>
              <a:gd name="connsiteX2" fmla="*/ 641350 w 641350"/>
              <a:gd name="connsiteY2" fmla="*/ 787400 h 1073150"/>
              <a:gd name="connsiteX3" fmla="*/ 635000 w 641350"/>
              <a:gd name="connsiteY3" fmla="*/ 0 h 1073150"/>
              <a:gd name="connsiteX4" fmla="*/ 6350 w 641350"/>
              <a:gd name="connsiteY4" fmla="*/ 298450 h 1073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1350" h="1073150">
                <a:moveTo>
                  <a:pt x="6350" y="298450"/>
                </a:moveTo>
                <a:cubicBezTo>
                  <a:pt x="4233" y="556683"/>
                  <a:pt x="2117" y="814917"/>
                  <a:pt x="0" y="1073150"/>
                </a:cubicBezTo>
                <a:lnTo>
                  <a:pt x="641350" y="787400"/>
                </a:lnTo>
                <a:cubicBezTo>
                  <a:pt x="639233" y="524933"/>
                  <a:pt x="637117" y="262467"/>
                  <a:pt x="635000" y="0"/>
                </a:cubicBezTo>
                <a:lnTo>
                  <a:pt x="6350" y="298450"/>
                </a:lnTo>
                <a:close/>
              </a:path>
            </a:pathLst>
          </a:cu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/>
          </a:p>
        </p:txBody>
      </p:sp>
      <p:sp>
        <p:nvSpPr>
          <p:cNvPr id="31" name="圆角矩形 30"/>
          <p:cNvSpPr/>
          <p:nvPr/>
        </p:nvSpPr>
        <p:spPr>
          <a:xfrm>
            <a:off x="7027069" y="3057804"/>
            <a:ext cx="610791" cy="247609"/>
          </a:xfrm>
          <a:prstGeom prst="roundRect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7027070" y="3511041"/>
            <a:ext cx="612320" cy="247609"/>
          </a:xfrm>
          <a:prstGeom prst="roundRect">
            <a:avLst/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547664" y="3723878"/>
            <a:ext cx="64087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50×50×9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22500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en-US" altLang="zh-CN" sz="2400" b="1" baseline="300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答：有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个面露在外面，面积是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22500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平方厘米。</a:t>
            </a: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4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1" grpId="0" animBg="1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ext Box 2"/>
          <p:cNvSpPr txBox="1">
            <a:spLocks noChangeArrowheads="1"/>
          </p:cNvSpPr>
          <p:nvPr/>
        </p:nvSpPr>
        <p:spPr bwMode="auto">
          <a:xfrm>
            <a:off x="700808" y="1059582"/>
            <a:ext cx="36189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正面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看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: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能看到 个面</a:t>
            </a:r>
          </a:p>
        </p:txBody>
      </p:sp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683568" y="1671166"/>
            <a:ext cx="36725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右面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看：能看到 个面</a:t>
            </a:r>
          </a:p>
        </p:txBody>
      </p:sp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683568" y="411956"/>
            <a:ext cx="34349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上面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看：能看到 个面</a:t>
            </a:r>
          </a:p>
        </p:txBody>
      </p:sp>
      <p:grpSp>
        <p:nvGrpSpPr>
          <p:cNvPr id="9221" name="Group 5"/>
          <p:cNvGrpSpPr/>
          <p:nvPr/>
        </p:nvGrpSpPr>
        <p:grpSpPr bwMode="auto">
          <a:xfrm>
            <a:off x="5868144" y="187201"/>
            <a:ext cx="2880122" cy="3320653"/>
            <a:chOff x="219" y="310"/>
            <a:chExt cx="2419" cy="2789"/>
          </a:xfrm>
        </p:grpSpPr>
        <p:sp>
          <p:nvSpPr>
            <p:cNvPr id="9231" name="AutoShape 6"/>
            <p:cNvSpPr>
              <a:spLocks noChangeArrowheads="1"/>
            </p:cNvSpPr>
            <p:nvPr/>
          </p:nvSpPr>
          <p:spPr bwMode="auto">
            <a:xfrm>
              <a:off x="612" y="1842"/>
              <a:ext cx="623" cy="756"/>
            </a:xfrm>
            <a:prstGeom prst="cube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50"/>
            </a:p>
          </p:txBody>
        </p:sp>
        <p:grpSp>
          <p:nvGrpSpPr>
            <p:cNvPr id="9232" name="Group 7"/>
            <p:cNvGrpSpPr/>
            <p:nvPr/>
          </p:nvGrpSpPr>
          <p:grpSpPr bwMode="auto">
            <a:xfrm>
              <a:off x="219" y="310"/>
              <a:ext cx="2419" cy="2789"/>
              <a:chOff x="219" y="310"/>
              <a:chExt cx="2419" cy="2789"/>
            </a:xfrm>
          </p:grpSpPr>
          <p:sp>
            <p:nvSpPr>
              <p:cNvPr id="9233" name="AutoShape 8"/>
              <p:cNvSpPr>
                <a:spLocks noChangeArrowheads="1"/>
              </p:cNvSpPr>
              <p:nvPr/>
            </p:nvSpPr>
            <p:spPr bwMode="auto">
              <a:xfrm>
                <a:off x="1245" y="1640"/>
                <a:ext cx="623" cy="755"/>
              </a:xfrm>
              <a:prstGeom prst="cube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050"/>
              </a:p>
            </p:txBody>
          </p:sp>
          <p:grpSp>
            <p:nvGrpSpPr>
              <p:cNvPr id="9234" name="Group 9"/>
              <p:cNvGrpSpPr/>
              <p:nvPr/>
            </p:nvGrpSpPr>
            <p:grpSpPr bwMode="auto">
              <a:xfrm>
                <a:off x="219" y="310"/>
                <a:ext cx="2419" cy="2789"/>
                <a:chOff x="219" y="310"/>
                <a:chExt cx="2419" cy="2789"/>
              </a:xfrm>
            </p:grpSpPr>
            <p:sp>
              <p:nvSpPr>
                <p:cNvPr id="9235" name="AutoShape 10"/>
                <p:cNvSpPr>
                  <a:spLocks noChangeArrowheads="1"/>
                </p:cNvSpPr>
                <p:nvPr/>
              </p:nvSpPr>
              <p:spPr bwMode="auto">
                <a:xfrm>
                  <a:off x="622" y="1812"/>
                  <a:ext cx="624" cy="218"/>
                </a:xfrm>
                <a:prstGeom prst="parallelogram">
                  <a:avLst>
                    <a:gd name="adj" fmla="val 71560"/>
                  </a:avLst>
                </a:prstGeom>
                <a:solidFill>
                  <a:srgbClr val="FF00FF"/>
                </a:solidFill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1050"/>
                </a:p>
              </p:txBody>
            </p:sp>
            <p:sp>
              <p:nvSpPr>
                <p:cNvPr id="9236" name="Rectangle 11"/>
                <p:cNvSpPr>
                  <a:spLocks noChangeArrowheads="1"/>
                </p:cNvSpPr>
                <p:nvPr/>
              </p:nvSpPr>
              <p:spPr bwMode="auto">
                <a:xfrm>
                  <a:off x="612" y="2024"/>
                  <a:ext cx="499" cy="590"/>
                </a:xfrm>
                <a:prstGeom prst="rect">
                  <a:avLst/>
                </a:prstGeom>
                <a:solidFill>
                  <a:srgbClr val="0000FF"/>
                </a:solidFill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1050"/>
                </a:p>
              </p:txBody>
            </p:sp>
            <p:grpSp>
              <p:nvGrpSpPr>
                <p:cNvPr id="9237" name="Group 12"/>
                <p:cNvGrpSpPr/>
                <p:nvPr/>
              </p:nvGrpSpPr>
              <p:grpSpPr bwMode="auto">
                <a:xfrm>
                  <a:off x="219" y="310"/>
                  <a:ext cx="2419" cy="2789"/>
                  <a:chOff x="219" y="310"/>
                  <a:chExt cx="2419" cy="2789"/>
                </a:xfrm>
              </p:grpSpPr>
              <p:sp>
                <p:nvSpPr>
                  <p:cNvPr id="9238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229" y="1835"/>
                    <a:ext cx="472" cy="552"/>
                  </a:xfrm>
                  <a:prstGeom prst="rect">
                    <a:avLst/>
                  </a:prstGeom>
                  <a:solidFill>
                    <a:srgbClr val="0000FF"/>
                  </a:solidFill>
                  <a:ln w="9525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1050"/>
                  </a:p>
                </p:txBody>
              </p:sp>
              <p:sp>
                <p:nvSpPr>
                  <p:cNvPr id="9239" name="AutoShape 14"/>
                  <p:cNvSpPr>
                    <a:spLocks noChangeArrowheads="1"/>
                  </p:cNvSpPr>
                  <p:nvPr/>
                </p:nvSpPr>
                <p:spPr bwMode="auto">
                  <a:xfrm>
                    <a:off x="779" y="1089"/>
                    <a:ext cx="622" cy="757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1050"/>
                  </a:p>
                </p:txBody>
              </p:sp>
              <p:sp>
                <p:nvSpPr>
                  <p:cNvPr id="9240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862" y="2206"/>
                    <a:ext cx="776" cy="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sz="1050"/>
                  </a:p>
                </p:txBody>
              </p:sp>
              <p:sp>
                <p:nvSpPr>
                  <p:cNvPr id="9241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963" y="310"/>
                    <a:ext cx="0" cy="783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sz="1050"/>
                  </a:p>
                </p:txBody>
              </p:sp>
              <p:sp>
                <p:nvSpPr>
                  <p:cNvPr id="9242" name="Line 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19" y="2556"/>
                    <a:ext cx="403" cy="543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sz="1050"/>
                  </a:p>
                </p:txBody>
              </p:sp>
              <p:sp>
                <p:nvSpPr>
                  <p:cNvPr id="9243" name="AutoShape 18"/>
                  <p:cNvSpPr>
                    <a:spLocks noChangeArrowheads="1"/>
                  </p:cNvSpPr>
                  <p:nvPr/>
                </p:nvSpPr>
                <p:spPr bwMode="auto">
                  <a:xfrm>
                    <a:off x="754" y="1089"/>
                    <a:ext cx="624" cy="218"/>
                  </a:xfrm>
                  <a:prstGeom prst="parallelogram">
                    <a:avLst>
                      <a:gd name="adj" fmla="val 71560"/>
                    </a:avLst>
                  </a:prstGeom>
                  <a:solidFill>
                    <a:srgbClr val="FF00FF"/>
                  </a:solidFill>
                  <a:ln w="9525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1050"/>
                  </a:p>
                </p:txBody>
              </p:sp>
              <p:sp>
                <p:nvSpPr>
                  <p:cNvPr id="9244" name="AutoShape 19"/>
                  <p:cNvSpPr>
                    <a:spLocks noChangeArrowheads="1"/>
                  </p:cNvSpPr>
                  <p:nvPr/>
                </p:nvSpPr>
                <p:spPr bwMode="auto">
                  <a:xfrm>
                    <a:off x="1246" y="1618"/>
                    <a:ext cx="622" cy="218"/>
                  </a:xfrm>
                  <a:prstGeom prst="parallelogram">
                    <a:avLst>
                      <a:gd name="adj" fmla="val 71330"/>
                    </a:avLst>
                  </a:prstGeom>
                  <a:solidFill>
                    <a:srgbClr val="FF00FF"/>
                  </a:solidFill>
                  <a:ln w="9525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1050"/>
                  </a:p>
                </p:txBody>
              </p:sp>
              <p:sp>
                <p:nvSpPr>
                  <p:cNvPr id="9245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749" y="1283"/>
                    <a:ext cx="498" cy="560"/>
                  </a:xfrm>
                  <a:prstGeom prst="rect">
                    <a:avLst/>
                  </a:prstGeom>
                  <a:solidFill>
                    <a:srgbClr val="0000FF"/>
                  </a:solidFill>
                  <a:ln w="9525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1050"/>
                  </a:p>
                </p:txBody>
              </p:sp>
            </p:grpSp>
          </p:grpSp>
        </p:grpSp>
      </p:grpSp>
      <p:grpSp>
        <p:nvGrpSpPr>
          <p:cNvPr id="6" name="Group 21"/>
          <p:cNvGrpSpPr/>
          <p:nvPr/>
        </p:nvGrpSpPr>
        <p:grpSpPr bwMode="auto">
          <a:xfrm>
            <a:off x="251520" y="2355726"/>
            <a:ext cx="6121003" cy="2301478"/>
            <a:chOff x="0" y="0"/>
            <a:chExt cx="5141" cy="1933"/>
          </a:xfrm>
        </p:grpSpPr>
        <p:grpSp>
          <p:nvGrpSpPr>
            <p:cNvPr id="9227" name="Group 22"/>
            <p:cNvGrpSpPr/>
            <p:nvPr/>
          </p:nvGrpSpPr>
          <p:grpSpPr bwMode="auto">
            <a:xfrm>
              <a:off x="0" y="899"/>
              <a:ext cx="5141" cy="1034"/>
              <a:chOff x="0" y="0"/>
              <a:chExt cx="5141" cy="1034"/>
            </a:xfrm>
          </p:grpSpPr>
          <p:sp>
            <p:nvSpPr>
              <p:cNvPr id="9229" name="Text Box 23"/>
              <p:cNvSpPr txBox="1">
                <a:spLocks noChangeArrowheads="1"/>
              </p:cNvSpPr>
              <p:nvPr/>
            </p:nvSpPr>
            <p:spPr bwMode="auto">
              <a:xfrm>
                <a:off x="968" y="129"/>
                <a:ext cx="4173" cy="543"/>
              </a:xfrm>
              <a:prstGeom prst="roundRect">
                <a:avLst/>
              </a:prstGeom>
              <a:solidFill>
                <a:srgbClr val="FFFFFF"/>
              </a:solidFill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 b="1" dirty="0">
                    <a:solidFill>
                      <a:srgbClr val="CC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 </a:t>
                </a:r>
                <a:r>
                  <a:rPr lang="zh-CN" altLang="en-US" sz="3200" b="1" dirty="0">
                    <a:solidFill>
                      <a:srgbClr val="CC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共</a:t>
                </a:r>
                <a:r>
                  <a:rPr lang="en-US" altLang="zh-CN" sz="3200" b="1" dirty="0">
                    <a:solidFill>
                      <a:srgbClr val="CC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  <a:r>
                  <a:rPr lang="zh-CN" altLang="en-US" sz="3200" b="1" dirty="0">
                    <a:solidFill>
                      <a:srgbClr val="CC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个面露在外面。</a:t>
                </a:r>
              </a:p>
            </p:txBody>
          </p:sp>
          <p:pic>
            <p:nvPicPr>
              <p:cNvPr id="9230" name="Picture 24" descr="P5271119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12000" contrast="3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17" cy="10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9228" name="Rectangle 25"/>
            <p:cNvSpPr>
              <a:spLocks noChangeArrowheads="1"/>
            </p:cNvSpPr>
            <p:nvPr/>
          </p:nvSpPr>
          <p:spPr bwMode="auto">
            <a:xfrm>
              <a:off x="2238" y="0"/>
              <a:ext cx="2228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3+3+3=9</a:t>
              </a:r>
            </a:p>
          </p:txBody>
        </p:sp>
      </p:grpSp>
      <p:sp>
        <p:nvSpPr>
          <p:cNvPr id="124954" name="Rectangle 26"/>
          <p:cNvSpPr>
            <a:spLocks noChangeArrowheads="1"/>
          </p:cNvSpPr>
          <p:nvPr/>
        </p:nvSpPr>
        <p:spPr bwMode="auto">
          <a:xfrm>
            <a:off x="3131989" y="1678037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124955" name="Rectangle 27"/>
          <p:cNvSpPr>
            <a:spLocks noChangeArrowheads="1"/>
          </p:cNvSpPr>
          <p:nvPr/>
        </p:nvSpPr>
        <p:spPr bwMode="auto">
          <a:xfrm>
            <a:off x="3187541" y="1059582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124956" name="Rectangle 28"/>
          <p:cNvSpPr>
            <a:spLocks noChangeArrowheads="1"/>
          </p:cNvSpPr>
          <p:nvPr/>
        </p:nvSpPr>
        <p:spPr bwMode="auto">
          <a:xfrm>
            <a:off x="3115533" y="411510"/>
            <a:ext cx="3401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124957" name="Text Box 29"/>
          <p:cNvSpPr txBox="1">
            <a:spLocks noChangeArrowheads="1"/>
          </p:cNvSpPr>
          <p:nvPr/>
        </p:nvSpPr>
        <p:spPr bwMode="auto">
          <a:xfrm>
            <a:off x="2699792" y="2787774"/>
            <a:ext cx="26467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从不同的方位观察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4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4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4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4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4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4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4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 autoUpdateAnimBg="0"/>
      <p:bldP spid="124931" grpId="0" autoUpdateAnimBg="0"/>
      <p:bldP spid="124932" grpId="0" autoUpdateAnimBg="0"/>
      <p:bldP spid="124954" grpId="0"/>
      <p:bldP spid="124955" grpId="0"/>
      <p:bldP spid="124956" grpId="0"/>
      <p:bldP spid="1249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 bwMode="auto">
          <a:xfrm>
            <a:off x="349879" y="267494"/>
            <a:ext cx="839858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spc="-150" dirty="0">
                <a:latin typeface="楷体" panose="02010609060101010101" pitchFamily="49" charset="-122"/>
                <a:ea typeface="楷体" panose="02010609060101010101" pitchFamily="49" charset="-122"/>
              </a:rPr>
              <a:t>把这</a:t>
            </a:r>
            <a:r>
              <a:rPr lang="en-US" altLang="zh-CN" sz="3200" b="1" spc="-15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b="1" spc="-150" dirty="0">
                <a:latin typeface="楷体" panose="02010609060101010101" pitchFamily="49" charset="-122"/>
                <a:ea typeface="楷体" panose="02010609060101010101" pitchFamily="49" charset="-122"/>
              </a:rPr>
              <a:t>个纸箱换一种方式放在墙角处，可以怎样摆，各有几个面露在外面？想一想，与同伴交流。</a:t>
            </a:r>
          </a:p>
        </p:txBody>
      </p:sp>
      <p:pic>
        <p:nvPicPr>
          <p:cNvPr id="14339" name="图片 34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561" y="2538859"/>
            <a:ext cx="864394" cy="91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图片 36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967" y="2812703"/>
            <a:ext cx="865585" cy="91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图片 33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746" y="2669828"/>
            <a:ext cx="865584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2" name="组合 46"/>
          <p:cNvGrpSpPr/>
          <p:nvPr/>
        </p:nvGrpSpPr>
        <p:grpSpPr bwMode="auto">
          <a:xfrm>
            <a:off x="1691680" y="1275606"/>
            <a:ext cx="3456385" cy="3024188"/>
            <a:chOff x="252285" y="1642448"/>
            <a:chExt cx="4607747" cy="4032448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2412514" y="1642448"/>
              <a:ext cx="0" cy="284335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2412514" y="4487388"/>
              <a:ext cx="2447518" cy="11875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>
              <a:off x="252285" y="4500088"/>
              <a:ext cx="2160229" cy="10446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343" name="图片 35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561" y="3317528"/>
            <a:ext cx="864394" cy="91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六边形 47"/>
          <p:cNvSpPr/>
          <p:nvPr/>
        </p:nvSpPr>
        <p:spPr>
          <a:xfrm>
            <a:off x="5652120" y="4313004"/>
            <a:ext cx="324000" cy="243000"/>
          </a:xfrm>
          <a:prstGeom prst="hexagon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50" b="1" dirty="0"/>
              <a:t>1</a:t>
            </a:r>
            <a:endParaRPr lang="zh-CN" altLang="en-US" sz="1050" b="1" dirty="0"/>
          </a:p>
        </p:txBody>
      </p:sp>
      <p:sp>
        <p:nvSpPr>
          <p:cNvPr id="49" name="六边形 48"/>
          <p:cNvSpPr/>
          <p:nvPr/>
        </p:nvSpPr>
        <p:spPr>
          <a:xfrm>
            <a:off x="6084204" y="4313004"/>
            <a:ext cx="324000" cy="243000"/>
          </a:xfrm>
          <a:prstGeom prst="hexagon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50" b="1" dirty="0"/>
              <a:t>2</a:t>
            </a:r>
            <a:endParaRPr lang="zh-CN" altLang="en-US" sz="1050" b="1" dirty="0"/>
          </a:p>
        </p:txBody>
      </p:sp>
      <p:sp>
        <p:nvSpPr>
          <p:cNvPr id="50" name="六边形 49"/>
          <p:cNvSpPr/>
          <p:nvPr/>
        </p:nvSpPr>
        <p:spPr>
          <a:xfrm>
            <a:off x="6503190" y="4302768"/>
            <a:ext cx="324000" cy="243000"/>
          </a:xfrm>
          <a:prstGeom prst="hexagon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50" b="1" dirty="0"/>
              <a:t>3</a:t>
            </a:r>
            <a:endParaRPr lang="zh-CN" altLang="en-US" sz="1050" b="1" dirty="0"/>
          </a:p>
        </p:txBody>
      </p:sp>
      <p:sp>
        <p:nvSpPr>
          <p:cNvPr id="51" name="六边形 50"/>
          <p:cNvSpPr/>
          <p:nvPr/>
        </p:nvSpPr>
        <p:spPr>
          <a:xfrm>
            <a:off x="6938064" y="4299942"/>
            <a:ext cx="324000" cy="243000"/>
          </a:xfrm>
          <a:prstGeom prst="hexagon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50" b="1" dirty="0"/>
              <a:t>4</a:t>
            </a:r>
            <a:endParaRPr lang="zh-CN" altLang="en-US" sz="1050" b="1" dirty="0"/>
          </a:p>
        </p:txBody>
      </p:sp>
      <p:sp>
        <p:nvSpPr>
          <p:cNvPr id="52" name="六边形 51"/>
          <p:cNvSpPr/>
          <p:nvPr/>
        </p:nvSpPr>
        <p:spPr>
          <a:xfrm>
            <a:off x="7380348" y="4302768"/>
            <a:ext cx="324000" cy="243000"/>
          </a:xfrm>
          <a:prstGeom prst="hexagon">
            <a:avLst/>
          </a:prstGeom>
          <a:solidFill>
            <a:srgbClr val="00B0F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50" b="1" dirty="0"/>
              <a:t>5</a:t>
            </a:r>
            <a:endParaRPr lang="zh-CN" altLang="en-US" sz="1050" b="1" dirty="0"/>
          </a:p>
        </p:txBody>
      </p:sp>
      <p:pic>
        <p:nvPicPr>
          <p:cNvPr id="53" name="图片 52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017" y="2898428"/>
            <a:ext cx="865585" cy="91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图片 54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017" y="2379315"/>
            <a:ext cx="86558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图片 55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827" y="1869728"/>
            <a:ext cx="865584" cy="91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图片 56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827" y="1349426"/>
            <a:ext cx="865584" cy="91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图片 57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355" y="3090119"/>
            <a:ext cx="864394" cy="91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图片 58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021" y="2576959"/>
            <a:ext cx="864394" cy="91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图片 61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730" y="3096072"/>
            <a:ext cx="865585" cy="91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图片 62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733" y="3281809"/>
            <a:ext cx="865584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图片 63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358" y="3277047"/>
            <a:ext cx="865584" cy="91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图片 64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358" y="2766269"/>
            <a:ext cx="865584" cy="91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图片 65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736" y="3467547"/>
            <a:ext cx="865585" cy="91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000"/>
                            </p:stCondLst>
                            <p:childTnLst>
                              <p:par>
                                <p:cTn id="1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000"/>
                            </p:stCondLst>
                            <p:childTnLst>
                              <p:par>
                                <p:cTn id="19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500"/>
                            </p:stCondLst>
                            <p:childTnLst>
                              <p:par>
                                <p:cTn id="19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3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88" y="1208360"/>
            <a:ext cx="4922044" cy="1263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4"/>
          <p:cNvPicPr>
            <a:picLocks noChangeAspect="1" noChangeArrowheads="1"/>
          </p:cNvPicPr>
          <p:nvPr/>
        </p:nvPicPr>
        <p:blipFill>
          <a:blip r:embed="rId3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88" y="2487092"/>
            <a:ext cx="5047060" cy="186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802606" y="1203598"/>
            <a:ext cx="1143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①号</a:t>
            </a:r>
          </a:p>
        </p:txBody>
      </p:sp>
      <p:sp>
        <p:nvSpPr>
          <p:cNvPr id="8" name="矩形 5"/>
          <p:cNvSpPr>
            <a:spLocks noChangeArrowheads="1"/>
          </p:cNvSpPr>
          <p:nvPr/>
        </p:nvSpPr>
        <p:spPr bwMode="auto">
          <a:xfrm>
            <a:off x="1816894" y="3016920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②号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467544" y="339502"/>
            <a:ext cx="625911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spc="-150" dirty="0">
                <a:latin typeface="楷体" panose="02010609060101010101" pitchFamily="49" charset="-122"/>
                <a:ea typeface="楷体" panose="02010609060101010101" pitchFamily="49" charset="-122"/>
              </a:rPr>
              <a:t>想一想，做一做，填一填。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5"/>
          <p:cNvSpPr txBox="1">
            <a:spLocks noChangeArrowheads="1"/>
          </p:cNvSpPr>
          <p:nvPr/>
        </p:nvSpPr>
        <p:spPr bwMode="auto">
          <a:xfrm>
            <a:off x="683568" y="987574"/>
            <a:ext cx="7776864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活动任务和要求：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FontTx/>
              <a:buAutoNum type="arabicPeriod"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按记录单上的摆法摆放小正方体；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观察并记录小正方体的个数和露在外面的面数；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试着找一找规律，然后把表填完整。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467544" y="356052"/>
            <a:ext cx="625911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spc="-150" dirty="0">
                <a:latin typeface="楷体" panose="02010609060101010101" pitchFamily="49" charset="-122"/>
                <a:ea typeface="楷体" panose="02010609060101010101" pitchFamily="49" charset="-122"/>
              </a:rPr>
              <a:t>想一想，做一做，填一填。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1943100" y="628651"/>
            <a:ext cx="1143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①号</a:t>
            </a:r>
          </a:p>
        </p:txBody>
      </p:sp>
      <p:sp>
        <p:nvSpPr>
          <p:cNvPr id="17411" name="矩形 5"/>
          <p:cNvSpPr>
            <a:spLocks noChangeArrowheads="1"/>
          </p:cNvSpPr>
          <p:nvPr/>
        </p:nvSpPr>
        <p:spPr bwMode="auto">
          <a:xfrm>
            <a:off x="2090738" y="2000251"/>
            <a:ext cx="9060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②号</a:t>
            </a:r>
          </a:p>
        </p:txBody>
      </p:sp>
      <p:sp>
        <p:nvSpPr>
          <p:cNvPr id="17412" name="TextBox 8"/>
          <p:cNvSpPr txBox="1">
            <a:spLocks noChangeArrowheads="1"/>
          </p:cNvSpPr>
          <p:nvPr/>
        </p:nvSpPr>
        <p:spPr bwMode="auto">
          <a:xfrm>
            <a:off x="1157907" y="2744366"/>
            <a:ext cx="154305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完成下表。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1043608" y="3265860"/>
          <a:ext cx="5854304" cy="1069180"/>
        </p:xfrm>
        <a:graphic>
          <a:graphicData uri="http://schemas.openxmlformats.org/drawingml/2006/table">
            <a:tbl>
              <a:tblPr/>
              <a:tblGrid>
                <a:gridCol w="22409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05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05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05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05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03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03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4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小正方体个数</a:t>
                      </a:r>
                      <a:r>
                        <a:rPr lang="en-US" altLang="zh-CN" sz="22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/</a:t>
                      </a:r>
                      <a:r>
                        <a:rPr lang="zh-CN" altLang="en-US" sz="22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个</a:t>
                      </a:r>
                      <a:endParaRPr lang="zh-CN" sz="22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1</a:t>
                      </a:r>
                      <a:endParaRPr lang="zh-CN" sz="22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2</a:t>
                      </a:r>
                      <a:endParaRPr lang="zh-CN" sz="22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3</a:t>
                      </a:r>
                      <a:endParaRPr lang="zh-CN" sz="22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4</a:t>
                      </a:r>
                      <a:endParaRPr lang="zh-CN" sz="22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5</a:t>
                      </a:r>
                      <a:endParaRPr lang="zh-CN" sz="22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6</a:t>
                      </a:r>
                      <a:endParaRPr lang="zh-CN" sz="22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…</a:t>
                      </a:r>
                      <a:endParaRPr lang="zh-CN" sz="22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露在外面的面</a:t>
                      </a:r>
                      <a:r>
                        <a:rPr lang="en-US" altLang="zh-CN" sz="22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/</a:t>
                      </a:r>
                      <a:r>
                        <a:rPr lang="zh-CN" altLang="en-US" sz="22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/>
                        </a:rPr>
                        <a:t>个</a:t>
                      </a:r>
                      <a:endParaRPr lang="zh-CN" sz="22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5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5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5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5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5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5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5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51434" marR="51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7442" name="Picture 33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415529"/>
            <a:ext cx="3980260" cy="102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3" name="Picture 34"/>
          <p:cNvPicPr>
            <a:picLocks noChangeAspect="1" noChangeArrowheads="1"/>
          </p:cNvPicPr>
          <p:nvPr/>
        </p:nvPicPr>
        <p:blipFill>
          <a:blip r:embed="rId3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69" y="1506142"/>
            <a:ext cx="3956447" cy="1458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平行四边形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885950" y="2171700"/>
            <a:ext cx="4743450" cy="1543050"/>
          </a:xfrm>
          <a:prstGeom prst="parallelogram">
            <a:avLst>
              <a:gd name="adj" fmla="val 76581"/>
            </a:avLst>
          </a:prstGeom>
          <a:solidFill>
            <a:srgbClr val="C7E4E7"/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6" name="立方体 5"/>
          <p:cNvSpPr>
            <a:spLocks noChangeArrowheads="1"/>
          </p:cNvSpPr>
          <p:nvPr/>
        </p:nvSpPr>
        <p:spPr bwMode="auto">
          <a:xfrm>
            <a:off x="4514850" y="1543050"/>
            <a:ext cx="571500" cy="571500"/>
          </a:xfrm>
          <a:prstGeom prst="cube">
            <a:avLst>
              <a:gd name="adj" fmla="val 25000"/>
            </a:avLst>
          </a:prstGeom>
          <a:solidFill>
            <a:srgbClr val="FFFF66">
              <a:alpha val="41176"/>
            </a:srgbClr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pic>
        <p:nvPicPr>
          <p:cNvPr id="12" name="图片 11" descr="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89"/>
          <a:stretch>
            <a:fillRect/>
          </a:stretch>
        </p:blipFill>
        <p:spPr bwMode="auto">
          <a:xfrm>
            <a:off x="4083686" y="2538175"/>
            <a:ext cx="21312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 descr="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15"/>
          <a:stretch>
            <a:fillRect/>
          </a:stretch>
        </p:blipFill>
        <p:spPr bwMode="auto">
          <a:xfrm>
            <a:off x="3696256" y="2546589"/>
            <a:ext cx="180975" cy="579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 descr="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465"/>
          <a:stretch>
            <a:fillRect/>
          </a:stretch>
        </p:blipFill>
        <p:spPr bwMode="auto">
          <a:xfrm>
            <a:off x="3717449" y="2547859"/>
            <a:ext cx="57983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立方体 13"/>
          <p:cNvSpPr>
            <a:spLocks noChangeArrowheads="1"/>
          </p:cNvSpPr>
          <p:nvPr/>
        </p:nvSpPr>
        <p:spPr bwMode="auto">
          <a:xfrm>
            <a:off x="4654154" y="1403747"/>
            <a:ext cx="571500" cy="571500"/>
          </a:xfrm>
          <a:prstGeom prst="cube">
            <a:avLst>
              <a:gd name="adj" fmla="val 25000"/>
            </a:avLst>
          </a:prstGeom>
          <a:solidFill>
            <a:srgbClr val="FFFF66">
              <a:alpha val="41176"/>
            </a:srgbClr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pic>
        <p:nvPicPr>
          <p:cNvPr id="15" name="图片 14" descr="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89"/>
          <a:stretch>
            <a:fillRect/>
          </a:stretch>
        </p:blipFill>
        <p:spPr bwMode="auto">
          <a:xfrm>
            <a:off x="4226084" y="2404586"/>
            <a:ext cx="21312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 descr="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15"/>
          <a:stretch>
            <a:fillRect/>
          </a:stretch>
        </p:blipFill>
        <p:spPr bwMode="auto">
          <a:xfrm>
            <a:off x="3817700" y="2404904"/>
            <a:ext cx="180975" cy="579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 descr="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465"/>
          <a:stretch>
            <a:fillRect/>
          </a:stretch>
        </p:blipFill>
        <p:spPr bwMode="auto">
          <a:xfrm>
            <a:off x="3859213" y="2404825"/>
            <a:ext cx="57983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立方体 20"/>
          <p:cNvSpPr>
            <a:spLocks noChangeArrowheads="1"/>
          </p:cNvSpPr>
          <p:nvPr/>
        </p:nvSpPr>
        <p:spPr bwMode="auto">
          <a:xfrm>
            <a:off x="4789885" y="1257300"/>
            <a:ext cx="571500" cy="571500"/>
          </a:xfrm>
          <a:prstGeom prst="cube">
            <a:avLst>
              <a:gd name="adj" fmla="val 25000"/>
            </a:avLst>
          </a:prstGeom>
          <a:solidFill>
            <a:srgbClr val="FFFF66">
              <a:alpha val="41176"/>
            </a:srgbClr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370785" y="3062858"/>
            <a:ext cx="9937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多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</a:p>
        </p:txBody>
      </p:sp>
      <p:sp>
        <p:nvSpPr>
          <p:cNvPr id="23" name="下弧形箭头 22"/>
          <p:cNvSpPr>
            <a:spLocks noChangeArrowheads="1"/>
          </p:cNvSpPr>
          <p:nvPr/>
        </p:nvSpPr>
        <p:spPr bwMode="auto">
          <a:xfrm rot="18900000">
            <a:off x="4241007" y="3150394"/>
            <a:ext cx="270272" cy="135731"/>
          </a:xfrm>
          <a:prstGeom prst="curvedUpArrow">
            <a:avLst>
              <a:gd name="adj1" fmla="val 24890"/>
              <a:gd name="adj2" fmla="val 49781"/>
              <a:gd name="adj3" fmla="val 25000"/>
            </a:avLst>
          </a:prstGeom>
          <a:solidFill>
            <a:srgbClr val="92D050"/>
          </a:solidFill>
          <a:ln w="1905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558904" y="2834258"/>
            <a:ext cx="9937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多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</a:p>
        </p:txBody>
      </p:sp>
      <p:sp>
        <p:nvSpPr>
          <p:cNvPr id="25" name="下弧形箭头 24"/>
          <p:cNvSpPr>
            <a:spLocks noChangeArrowheads="1"/>
          </p:cNvSpPr>
          <p:nvPr/>
        </p:nvSpPr>
        <p:spPr bwMode="auto">
          <a:xfrm rot="18900000">
            <a:off x="4417219" y="2952751"/>
            <a:ext cx="270272" cy="135731"/>
          </a:xfrm>
          <a:prstGeom prst="curvedUpArrow">
            <a:avLst>
              <a:gd name="adj1" fmla="val 24890"/>
              <a:gd name="adj2" fmla="val 49781"/>
              <a:gd name="adj3" fmla="val 25000"/>
            </a:avLst>
          </a:prstGeom>
          <a:solidFill>
            <a:srgbClr val="92D050"/>
          </a:solidFill>
          <a:ln w="1905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730354" y="2643758"/>
            <a:ext cx="9937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</a:p>
        </p:txBody>
      </p:sp>
      <p:sp>
        <p:nvSpPr>
          <p:cNvPr id="27" name="下弧形箭头 26"/>
          <p:cNvSpPr>
            <a:spLocks noChangeArrowheads="1"/>
          </p:cNvSpPr>
          <p:nvPr/>
        </p:nvSpPr>
        <p:spPr bwMode="auto">
          <a:xfrm rot="18900000">
            <a:off x="4599385" y="2752725"/>
            <a:ext cx="270272" cy="134541"/>
          </a:xfrm>
          <a:prstGeom prst="curvedUpArrow">
            <a:avLst>
              <a:gd name="adj1" fmla="val 25111"/>
              <a:gd name="adj2" fmla="val 50221"/>
              <a:gd name="adj3" fmla="val 25000"/>
            </a:avLst>
          </a:prstGeom>
          <a:solidFill>
            <a:srgbClr val="92D050"/>
          </a:solidFill>
          <a:ln w="1905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立方体 4"/>
          <p:cNvSpPr>
            <a:spLocks noChangeArrowheads="1"/>
          </p:cNvSpPr>
          <p:nvPr/>
        </p:nvSpPr>
        <p:spPr bwMode="auto">
          <a:xfrm>
            <a:off x="3579486" y="2692004"/>
            <a:ext cx="571500" cy="571500"/>
          </a:xfrm>
          <a:prstGeom prst="cube">
            <a:avLst>
              <a:gd name="adj" fmla="val 25000"/>
            </a:avLst>
          </a:prstGeom>
          <a:solidFill>
            <a:srgbClr val="FFFF66">
              <a:alpha val="41176"/>
            </a:srgbClr>
          </a:solidFill>
          <a:ln w="12700" algn="ctr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0.00625 L -0.08645 0.19492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7" y="94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0.00625 L -0.08645 0.19492 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7" y="94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0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0.00625 L -0.08645 0.19492 " pathEditMode="relative" rAng="0" ptsTypes="AA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7" y="94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4" grpId="0" animBg="1"/>
      <p:bldP spid="14" grpId="1" animBg="1"/>
      <p:bldP spid="21" grpId="0" animBg="1"/>
      <p:bldP spid="21" grpId="1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5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978</Words>
  <Application>Microsoft Office PowerPoint</Application>
  <PresentationFormat>全屏显示(16:9)</PresentationFormat>
  <Paragraphs>185</Paragraphs>
  <Slides>24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宋体</vt:lpstr>
      <vt:lpstr>Arial</vt:lpstr>
      <vt:lpstr>黑体</vt:lpstr>
      <vt:lpstr>楷体</vt:lpstr>
      <vt:lpstr>楷体_GB2312</vt:lpstr>
      <vt:lpstr>Calibri</vt:lpstr>
      <vt:lpstr>幼圆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5</cp:revision>
  <dcterms:created xsi:type="dcterms:W3CDTF">2017-03-17T02:28:00Z</dcterms:created>
  <dcterms:modified xsi:type="dcterms:W3CDTF">2019-10-17T10:54:46Z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